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F37639-34F5-4AA6-B5A1-2B5AB4059396}" type="datetimeFigureOut">
              <a:rPr lang="es-AR" smtClean="0"/>
              <a:pPr/>
              <a:t>03/09/2011</a:t>
            </a:fld>
            <a:endParaRPr lang="es-A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2008B7-C645-438B-ABE8-9BAF05F2BC42}" type="slidenum">
              <a:rPr lang="es-AR" smtClean="0"/>
              <a:pPr/>
              <a:t>‹Nº›</a:t>
            </a:fld>
            <a:endParaRPr lang="es-A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3501008"/>
            <a:ext cx="8062912" cy="2016224"/>
          </a:xfrm>
        </p:spPr>
        <p:txBody>
          <a:bodyPr>
            <a:normAutofit fontScale="90000"/>
          </a:bodyPr>
          <a:lstStyle/>
          <a:p>
            <a:r>
              <a:rPr lang="es-CO" b="1" dirty="0"/>
              <a:t>PROGRAMA DEPARTAMENTO MINISTERIOS DE LA MUJER  </a:t>
            </a:r>
            <a:r>
              <a:rPr lang="es-AR" dirty="0"/>
              <a:t/>
            </a:r>
            <a:br>
              <a:rPr lang="es-AR" dirty="0"/>
            </a:br>
            <a:r>
              <a:rPr lang="es-CO" b="1" dirty="0" smtClean="0"/>
              <a:t>DIA   </a:t>
            </a:r>
            <a:r>
              <a:rPr lang="es-AR" dirty="0"/>
              <a:t/>
            </a:r>
            <a:br>
              <a:rPr lang="es-AR" dirty="0"/>
            </a:b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4149080"/>
            <a:ext cx="8062912" cy="1752600"/>
          </a:xfrm>
        </p:spPr>
        <p:txBody>
          <a:bodyPr/>
          <a:lstStyle/>
          <a:p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  <a:p>
            <a:r>
              <a:rPr lang="es-ES_tradnl" dirty="0" smtClean="0"/>
              <a:t>2010-2015</a:t>
            </a:r>
            <a:endParaRPr lang="es-AR" dirty="0" smtClean="0"/>
          </a:p>
        </p:txBody>
      </p:sp>
      <p:pic>
        <p:nvPicPr>
          <p:cNvPr id="30724" name="Picture 4" descr="http://2.bp.blogspot.com/_JkBxe9M9K8I/S2wtljBt6RI/AAAAAAAABz8/0kTctCDZNA0/s320/mm_ros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548680"/>
            <a:ext cx="1718085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journey.womenofpassions.net/Portals/2/May07/santabibl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7574" y="260648"/>
            <a:ext cx="1446914" cy="1656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01216" y="267494"/>
            <a:ext cx="8229600" cy="1399032"/>
          </a:xfrm>
        </p:spPr>
        <p:txBody>
          <a:bodyPr/>
          <a:lstStyle/>
          <a:p>
            <a:r>
              <a:rPr lang="es-AR" dirty="0"/>
              <a:t> </a:t>
            </a:r>
            <a:r>
              <a:rPr lang="es-AR" dirty="0" smtClean="0"/>
              <a:t>  I.</a:t>
            </a:r>
            <a:r>
              <a:rPr lang="es-AR" dirty="0" smtClean="0"/>
              <a:t>     Reavivamiento </a:t>
            </a:r>
            <a:r>
              <a:rPr lang="es-AR" dirty="0" smtClean="0"/>
              <a:t>y Reforma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s-ES_tradnl" b="1" dirty="0"/>
              <a:t>Recursos y Materiales </a:t>
            </a:r>
            <a:r>
              <a:rPr lang="es-CO" b="1" dirty="0"/>
              <a:t>(consultar </a:t>
            </a:r>
            <a:r>
              <a:rPr lang="es-CO" b="1" dirty="0" smtClean="0"/>
              <a:t>con Departamentales</a:t>
            </a:r>
            <a:r>
              <a:rPr lang="es-CO" b="1" dirty="0"/>
              <a:t>)</a:t>
            </a:r>
            <a:endParaRPr lang="es-AR" dirty="0"/>
          </a:p>
          <a:p>
            <a:pPr>
              <a:buNone/>
            </a:pPr>
            <a:r>
              <a:rPr lang="es-ES_tradnl" dirty="0" smtClean="0"/>
              <a:t>		1</a:t>
            </a:r>
            <a:r>
              <a:rPr lang="es-ES_tradnl" dirty="0"/>
              <a:t>.  </a:t>
            </a:r>
            <a:r>
              <a:rPr lang="es-CO" dirty="0"/>
              <a:t>Unificar la guía o manual de funciones de M.M. para todo el territorio de la  DIA (* CD para impresión en las Uniones</a:t>
            </a:r>
            <a:r>
              <a:rPr lang="es-CO" dirty="0" smtClean="0"/>
              <a:t>)</a:t>
            </a:r>
          </a:p>
          <a:p>
            <a:pPr>
              <a:buNone/>
            </a:pPr>
            <a:endParaRPr lang="es-AR" dirty="0"/>
          </a:p>
          <a:p>
            <a:pPr>
              <a:buNone/>
            </a:pPr>
            <a:r>
              <a:rPr lang="es-ES_tradnl" dirty="0" smtClean="0"/>
              <a:t>		2</a:t>
            </a:r>
            <a:r>
              <a:rPr lang="es-ES_tradnl" dirty="0"/>
              <a:t>.  </a:t>
            </a:r>
            <a:r>
              <a:rPr lang="es-CO" dirty="0"/>
              <a:t>Guías de trabajo para cada grupo de acción de </a:t>
            </a:r>
            <a:r>
              <a:rPr lang="es-CO" dirty="0" smtClean="0"/>
              <a:t>Ministerios de la Mujer</a:t>
            </a:r>
          </a:p>
          <a:p>
            <a:pPr>
              <a:buNone/>
            </a:pPr>
            <a:endParaRPr lang="es-AR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6200000">
            <a:off x="-2545918" y="2891663"/>
            <a:ext cx="6248400" cy="1074673"/>
          </a:xfrm>
        </p:spPr>
        <p:txBody>
          <a:bodyPr>
            <a:normAutofit fontScale="90000"/>
          </a:bodyPr>
          <a:lstStyle/>
          <a:p>
            <a:r>
              <a:rPr lang="es-AR" sz="3600" dirty="0" smtClean="0"/>
              <a:t>II. Educación y la Iglesia en la Comunidad</a:t>
            </a:r>
            <a:endParaRPr lang="es-AR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3648" y="1916832"/>
            <a:ext cx="7283152" cy="4968552"/>
          </a:xfrm>
        </p:spPr>
        <p:txBody>
          <a:bodyPr/>
          <a:lstStyle/>
          <a:p>
            <a:pPr lvl="0">
              <a:buNone/>
            </a:pPr>
            <a:endParaRPr lang="es-AR" dirty="0"/>
          </a:p>
          <a:p>
            <a:pPr>
              <a:buNone/>
            </a:pPr>
            <a:r>
              <a:rPr lang="es-CO" b="1" dirty="0" smtClean="0"/>
              <a:t>Capacitación</a:t>
            </a:r>
          </a:p>
          <a:p>
            <a:pPr>
              <a:buNone/>
            </a:pPr>
            <a:endParaRPr lang="es-CO" b="1" dirty="0" smtClean="0"/>
          </a:p>
          <a:p>
            <a:pPr>
              <a:buNone/>
            </a:pPr>
            <a:r>
              <a:rPr lang="es-CO" dirty="0" smtClean="0"/>
              <a:t> </a:t>
            </a:r>
            <a:r>
              <a:rPr lang="es-CO" dirty="0"/>
              <a:t>Mediante las certificaciones de </a:t>
            </a:r>
            <a:r>
              <a:rPr lang="es-CO" dirty="0" smtClean="0"/>
              <a:t>Liderazgo</a:t>
            </a:r>
            <a:r>
              <a:rPr lang="es-CO" dirty="0"/>
              <a:t> </a:t>
            </a:r>
            <a:r>
              <a:rPr lang="es-CO" dirty="0" smtClean="0"/>
              <a:t>y</a:t>
            </a:r>
            <a:r>
              <a:rPr lang="es-CO" dirty="0" smtClean="0"/>
              <a:t> Evangelismo.</a:t>
            </a:r>
            <a:endParaRPr lang="es-AR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6200000">
            <a:off x="-2545919" y="2891662"/>
            <a:ext cx="6248400" cy="1074675"/>
          </a:xfrm>
        </p:spPr>
        <p:txBody>
          <a:bodyPr>
            <a:normAutofit fontScale="90000"/>
          </a:bodyPr>
          <a:lstStyle/>
          <a:p>
            <a:r>
              <a:rPr lang="es-AR" sz="3600" dirty="0" smtClean="0"/>
              <a:t>II. Educación y la Iglesia en la Comunidad</a:t>
            </a:r>
            <a:endParaRPr lang="es-AR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s-ES" sz="3500" b="1" dirty="0"/>
              <a:t>Iniciativas</a:t>
            </a:r>
            <a:r>
              <a:rPr lang="es-ES" sz="3500" b="1" dirty="0" smtClean="0"/>
              <a:t>:</a:t>
            </a:r>
          </a:p>
          <a:p>
            <a:pPr lvl="0">
              <a:buNone/>
            </a:pPr>
            <a:r>
              <a:rPr lang="es-ES" b="1" dirty="0"/>
              <a:t> </a:t>
            </a:r>
            <a:endParaRPr lang="es-AR" dirty="0"/>
          </a:p>
          <a:p>
            <a:pPr lvl="0"/>
            <a:r>
              <a:rPr lang="es-CO" dirty="0"/>
              <a:t>Entrenar a las damas en el programa de </a:t>
            </a:r>
            <a:r>
              <a:rPr lang="es-CO" dirty="0" smtClean="0"/>
              <a:t>Certificación </a:t>
            </a:r>
            <a:r>
              <a:rPr lang="es-ES" dirty="0" smtClean="0"/>
              <a:t> </a:t>
            </a:r>
            <a:r>
              <a:rPr lang="es-ES" dirty="0"/>
              <a:t>en Evangelismo </a:t>
            </a:r>
            <a:r>
              <a:rPr lang="es-ES" dirty="0" smtClean="0"/>
              <a:t>(Iniciativa </a:t>
            </a:r>
            <a:r>
              <a:rPr lang="es-ES" dirty="0"/>
              <a:t>G.C.)  </a:t>
            </a:r>
            <a:endParaRPr lang="es-AR" dirty="0"/>
          </a:p>
          <a:p>
            <a:pPr lvl="0"/>
            <a:r>
              <a:rPr lang="es-ES" dirty="0"/>
              <a:t>Continuar con el proceso de certificación en Liderazgo (4 niveles).</a:t>
            </a:r>
            <a:endParaRPr lang="es-AR" dirty="0"/>
          </a:p>
          <a:p>
            <a:pPr lvl="0"/>
            <a:r>
              <a:rPr lang="es-ES" dirty="0"/>
              <a:t>Capacitar a las damas en los Ministerios de </a:t>
            </a:r>
            <a:r>
              <a:rPr lang="es-ES" dirty="0" smtClean="0"/>
              <a:t>Recepción, Consolidación </a:t>
            </a:r>
            <a:r>
              <a:rPr lang="es-ES" dirty="0"/>
              <a:t>y Rescate</a:t>
            </a:r>
            <a:endParaRPr lang="es-AR" dirty="0"/>
          </a:p>
          <a:p>
            <a:pPr lvl="0"/>
            <a:r>
              <a:rPr lang="es-ES_tradnl" dirty="0"/>
              <a:t>Integración de las damas recién bautizadas a uno de los grupos de acción, según sus dones.</a:t>
            </a:r>
            <a:endParaRPr lang="es-AR" dirty="0"/>
          </a:p>
          <a:p>
            <a:pPr lvl="0"/>
            <a:endParaRPr lang="es-AR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6200000">
            <a:off x="-2509915" y="2855658"/>
            <a:ext cx="6248400" cy="1146683"/>
          </a:xfrm>
        </p:spPr>
        <p:txBody>
          <a:bodyPr>
            <a:normAutofit/>
          </a:bodyPr>
          <a:lstStyle/>
          <a:p>
            <a:r>
              <a:rPr lang="es-AR" sz="3600" dirty="0" smtClean="0"/>
              <a:t>II. Educación y la Iglesia en la Comunidad</a:t>
            </a:r>
            <a:endParaRPr lang="es-AR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75656" y="1484784"/>
            <a:ext cx="6984776" cy="49700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_tradnl" b="1" dirty="0" smtClean="0"/>
              <a:t>Recursos </a:t>
            </a:r>
            <a:r>
              <a:rPr lang="es-ES_tradnl" b="1" dirty="0"/>
              <a:t>y Materiales </a:t>
            </a:r>
            <a:r>
              <a:rPr lang="es-CO" b="1" dirty="0" smtClean="0"/>
              <a:t>(Consultar con Departamentales</a:t>
            </a:r>
            <a:r>
              <a:rPr lang="es-CO" b="1" dirty="0"/>
              <a:t>)</a:t>
            </a:r>
            <a:endParaRPr lang="es-AR" dirty="0"/>
          </a:p>
          <a:p>
            <a:pPr lvl="0"/>
            <a:r>
              <a:rPr lang="es-ES_tradnl" dirty="0"/>
              <a:t>Seminarios y materiales de apoyo para capacitación en Ministerios  </a:t>
            </a:r>
            <a:r>
              <a:rPr lang="es-ES_tradnl" dirty="0" smtClean="0"/>
              <a:t>de Consolidación, Recepción </a:t>
            </a:r>
            <a:r>
              <a:rPr lang="es-ES_tradnl" dirty="0"/>
              <a:t>y Rescate</a:t>
            </a:r>
            <a:r>
              <a:rPr lang="es-ES_tradnl" dirty="0" smtClean="0"/>
              <a:t>.</a:t>
            </a:r>
          </a:p>
          <a:p>
            <a:pPr lvl="0"/>
            <a:endParaRPr lang="es-AR" dirty="0"/>
          </a:p>
          <a:p>
            <a:pPr lvl="0"/>
            <a:r>
              <a:rPr lang="es-ES_tradnl" dirty="0"/>
              <a:t>Manual certificación Evangelismo M.M.</a:t>
            </a:r>
            <a:r>
              <a:rPr lang="es-CO" dirty="0"/>
              <a:t> (*Hacer un CD</a:t>
            </a:r>
            <a:r>
              <a:rPr lang="es-CO" dirty="0" smtClean="0"/>
              <a:t>)</a:t>
            </a:r>
          </a:p>
          <a:p>
            <a:pPr marL="0" lvl="0" indent="0">
              <a:buNone/>
            </a:pPr>
            <a:endParaRPr lang="es-AR" dirty="0"/>
          </a:p>
          <a:p>
            <a:pPr lvl="0"/>
            <a:r>
              <a:rPr lang="es-ES_tradnl" dirty="0"/>
              <a:t>Plan de becas para mujeres en últimos niveles de la carrera, que estudien en instituciones </a:t>
            </a:r>
            <a:r>
              <a:rPr lang="es-ES_tradnl" dirty="0" smtClean="0"/>
              <a:t>Adventistas</a:t>
            </a:r>
            <a:r>
              <a:rPr lang="es-ES_tradnl" dirty="0"/>
              <a:t>.</a:t>
            </a:r>
            <a:endParaRPr lang="es-AR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6200000">
            <a:off x="-2329895" y="2675638"/>
            <a:ext cx="6248400" cy="1506723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III. Crecimiento y Consolidación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63688" y="2204864"/>
            <a:ext cx="7128792" cy="4680520"/>
          </a:xfrm>
        </p:spPr>
        <p:txBody>
          <a:bodyPr/>
          <a:lstStyle/>
          <a:p>
            <a:pPr>
              <a:buNone/>
            </a:pPr>
            <a:r>
              <a:rPr lang="es-CO" b="1" dirty="0"/>
              <a:t>Evangelizar:</a:t>
            </a:r>
            <a:r>
              <a:rPr lang="es-CO" dirty="0"/>
              <a:t> </a:t>
            </a:r>
            <a:r>
              <a:rPr lang="es-CO" dirty="0" smtClean="0"/>
              <a:t>	</a:t>
            </a:r>
            <a:endParaRPr lang="es-CO" dirty="0" smtClean="0"/>
          </a:p>
          <a:p>
            <a:pPr>
              <a:buNone/>
            </a:pPr>
            <a:endParaRPr lang="es-CO" dirty="0"/>
          </a:p>
          <a:p>
            <a:pPr>
              <a:buNone/>
            </a:pPr>
            <a:r>
              <a:rPr lang="es-CO" dirty="0" smtClean="0"/>
              <a:t>   Encajando </a:t>
            </a:r>
            <a:r>
              <a:rPr lang="es-CO" dirty="0"/>
              <a:t>dentro del programa de evangelismo mediante Ministerio de </a:t>
            </a:r>
            <a:r>
              <a:rPr lang="es-CO" dirty="0" smtClean="0"/>
              <a:t>Recepción, Consolidación </a:t>
            </a:r>
            <a:r>
              <a:rPr lang="es-CO" dirty="0"/>
              <a:t>y Rescate. Apoyando los grupos pequeños y las campañas </a:t>
            </a:r>
            <a:r>
              <a:rPr lang="es-CO" dirty="0" err="1" smtClean="0"/>
              <a:t>evangelísticas</a:t>
            </a:r>
            <a:r>
              <a:rPr lang="es-CO" dirty="0" smtClean="0"/>
              <a:t>.</a:t>
            </a:r>
            <a:endParaRPr lang="es-AR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6200000">
            <a:off x="-2495987" y="2653563"/>
            <a:ext cx="6436568" cy="1362706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III. Crecimiento y Consolidación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s-ES" b="1" dirty="0"/>
              <a:t>Iniciativas</a:t>
            </a:r>
            <a:r>
              <a:rPr lang="es-ES" b="1" dirty="0" smtClean="0"/>
              <a:t>:</a:t>
            </a:r>
            <a:r>
              <a:rPr lang="es-ES_tradnl" dirty="0"/>
              <a:t> </a:t>
            </a:r>
            <a:endParaRPr lang="es-AR" dirty="0"/>
          </a:p>
          <a:p>
            <a:pPr>
              <a:buNone/>
            </a:pPr>
            <a:r>
              <a:rPr lang="es-CO" dirty="0" smtClean="0"/>
              <a:t>1</a:t>
            </a:r>
            <a:r>
              <a:rPr lang="es-CO" dirty="0"/>
              <a:t>.    Implementar</a:t>
            </a:r>
            <a:r>
              <a:rPr lang="es-ES" dirty="0"/>
              <a:t> el trabajo de las mujeres dentro del plan </a:t>
            </a:r>
            <a:r>
              <a:rPr lang="es-ES" dirty="0" err="1" smtClean="0"/>
              <a:t>Evangelístico</a:t>
            </a:r>
            <a:r>
              <a:rPr lang="es-ES" dirty="0" smtClean="0"/>
              <a:t>  de </a:t>
            </a:r>
            <a:r>
              <a:rPr lang="es-ES" dirty="0"/>
              <a:t>la DIA y las Uniones a través de los ministerios: </a:t>
            </a:r>
            <a:endParaRPr lang="es-AR" dirty="0"/>
          </a:p>
          <a:p>
            <a:pPr lvl="1"/>
            <a:r>
              <a:rPr lang="es-ES" dirty="0"/>
              <a:t>En sus Brazos – Ministerio de Recepción</a:t>
            </a:r>
            <a:endParaRPr lang="es-AR" dirty="0"/>
          </a:p>
          <a:p>
            <a:pPr lvl="1"/>
            <a:r>
              <a:rPr lang="es-ES" dirty="0"/>
              <a:t>Volviendo a sus brazos – Ministerio de Rescate</a:t>
            </a:r>
            <a:endParaRPr lang="es-AR" dirty="0"/>
          </a:p>
          <a:p>
            <a:pPr>
              <a:buNone/>
            </a:pPr>
            <a:r>
              <a:rPr lang="es-ES" dirty="0"/>
              <a:t>2.  </a:t>
            </a:r>
            <a:r>
              <a:rPr lang="es-ES" dirty="0" smtClean="0"/>
              <a:t>Implementar </a:t>
            </a:r>
            <a:r>
              <a:rPr lang="es-ES" dirty="0"/>
              <a:t>el programa de la GC “Casas de Esperanza y Sanación”</a:t>
            </a:r>
            <a:endParaRPr lang="es-AR" dirty="0"/>
          </a:p>
          <a:p>
            <a:pPr marL="514350" indent="-514350">
              <a:buAutoNum type="arabicPeriod" startAt="3"/>
            </a:pPr>
            <a:r>
              <a:rPr lang="es-ES_tradnl" dirty="0"/>
              <a:t>I</a:t>
            </a:r>
            <a:r>
              <a:rPr lang="es-ES" dirty="0" err="1" smtClean="0"/>
              <a:t>mplementar</a:t>
            </a:r>
            <a:r>
              <a:rPr lang="es-ES" dirty="0" smtClean="0"/>
              <a:t> </a:t>
            </a:r>
            <a:r>
              <a:rPr lang="es-ES" dirty="0"/>
              <a:t>el programa de la Conferencia General: Nutrir, Capacitar y </a:t>
            </a:r>
            <a:r>
              <a:rPr lang="es-ES" dirty="0" smtClean="0"/>
              <a:t>Evangelizar.</a:t>
            </a:r>
            <a:endParaRPr lang="es-AR" dirty="0" smtClean="0"/>
          </a:p>
          <a:p>
            <a:pPr marL="514350" indent="-514350">
              <a:buAutoNum type="arabicPeriod" startAt="3"/>
            </a:pPr>
            <a:r>
              <a:rPr lang="es-ES" dirty="0" smtClean="0"/>
              <a:t>Incentivar </a:t>
            </a:r>
            <a:r>
              <a:rPr lang="es-ES" dirty="0"/>
              <a:t>a las damas para trabajar en los grupos pequeños( </a:t>
            </a:r>
            <a:r>
              <a:rPr lang="es-ES" dirty="0" smtClean="0"/>
              <a:t>Anfitrionas</a:t>
            </a:r>
            <a:r>
              <a:rPr lang="es-ES" dirty="0"/>
              <a:t>, </a:t>
            </a:r>
            <a:r>
              <a:rPr lang="es-ES" dirty="0" smtClean="0"/>
              <a:t>Directoras</a:t>
            </a:r>
            <a:r>
              <a:rPr lang="es-ES" dirty="0"/>
              <a:t>, </a:t>
            </a:r>
            <a:r>
              <a:rPr lang="es-ES" dirty="0" smtClean="0"/>
              <a:t>Comisiones </a:t>
            </a:r>
            <a:r>
              <a:rPr lang="es-ES" dirty="0"/>
              <a:t>de </a:t>
            </a:r>
            <a:r>
              <a:rPr lang="es-ES" dirty="0" smtClean="0"/>
              <a:t>Apoyo</a:t>
            </a:r>
            <a:r>
              <a:rPr lang="es-ES" dirty="0"/>
              <a:t>).</a:t>
            </a:r>
            <a:endParaRPr lang="es-AR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6200000">
            <a:off x="-2706704" y="2747648"/>
            <a:ext cx="6858000" cy="1362704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III. Crecimiento  Y Consolidación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57400" y="1828800"/>
            <a:ext cx="6547048" cy="4544704"/>
          </a:xfrm>
        </p:spPr>
        <p:txBody>
          <a:bodyPr>
            <a:normAutofit/>
          </a:bodyPr>
          <a:lstStyle/>
          <a:p>
            <a:pPr lvl="0"/>
            <a:r>
              <a:rPr lang="es-CO" dirty="0"/>
              <a:t>Seminarios y material de apoyo para Ministerio de Recepción: En sus brazos. (*CD con los materiales de recepción)</a:t>
            </a:r>
            <a:endParaRPr lang="es-AR" dirty="0"/>
          </a:p>
          <a:p>
            <a:pPr lvl="0"/>
            <a:r>
              <a:rPr lang="es-CO" dirty="0"/>
              <a:t>Seminarios y material de apoyo para Ministerio de Rescate: Volviendo a sus brazos. (*CD seminarios de rescate)</a:t>
            </a:r>
            <a:endParaRPr lang="es-AR" dirty="0"/>
          </a:p>
          <a:p>
            <a:pPr lvl="0"/>
            <a:r>
              <a:rPr lang="es-CO" dirty="0"/>
              <a:t>Conversión de materiales a programas como </a:t>
            </a:r>
            <a:r>
              <a:rPr lang="es-CO" dirty="0" err="1"/>
              <a:t>Power</a:t>
            </a:r>
            <a:r>
              <a:rPr lang="es-CO" dirty="0"/>
              <a:t> Point. </a:t>
            </a:r>
            <a:r>
              <a:rPr lang="es-CO" dirty="0" smtClean="0"/>
              <a:t>(CDS </a:t>
            </a:r>
            <a:r>
              <a:rPr lang="es-CO" dirty="0"/>
              <a:t>con los programas anuales )</a:t>
            </a:r>
            <a:endParaRPr lang="es-AR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3600" b="1" dirty="0" smtClean="0"/>
              <a:t>MANTENER PROGRAMACIÓN ESTABLECIDA</a:t>
            </a:r>
            <a:endParaRPr lang="es-AR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6347048" cy="4572000"/>
          </a:xfrm>
        </p:spPr>
        <p:txBody>
          <a:bodyPr>
            <a:normAutofit/>
          </a:bodyPr>
          <a:lstStyle/>
          <a:p>
            <a:pPr lvl="0"/>
            <a:r>
              <a:rPr lang="es-CO" dirty="0"/>
              <a:t>Promover el derecho a la vida y a la no violencia,  apoyando el programa  </a:t>
            </a:r>
            <a:r>
              <a:rPr lang="es-CO" dirty="0" err="1" smtClean="0"/>
              <a:t>Enditnow</a:t>
            </a:r>
            <a:r>
              <a:rPr lang="es-CO" dirty="0" smtClean="0"/>
              <a:t> </a:t>
            </a:r>
            <a:r>
              <a:rPr lang="es-CO" dirty="0"/>
              <a:t>de la </a:t>
            </a:r>
            <a:r>
              <a:rPr lang="es-CO" dirty="0" smtClean="0"/>
              <a:t>Iglesia Mundial</a:t>
            </a:r>
            <a:endParaRPr lang="es-AR" dirty="0"/>
          </a:p>
          <a:p>
            <a:pPr lvl="0"/>
            <a:r>
              <a:rPr lang="es-CO" dirty="0"/>
              <a:t>Promover un estilo de vida saludable en las </a:t>
            </a:r>
            <a:r>
              <a:rPr lang="es-CO" dirty="0" smtClean="0"/>
              <a:t>mujeres, mediante los ocho principios de la </a:t>
            </a:r>
            <a:r>
              <a:rPr lang="es-CO" dirty="0"/>
              <a:t>I</a:t>
            </a:r>
            <a:r>
              <a:rPr lang="es-CO" dirty="0" smtClean="0"/>
              <a:t>glesia Adventista</a:t>
            </a:r>
            <a:endParaRPr lang="es-AR" dirty="0"/>
          </a:p>
          <a:p>
            <a:r>
              <a:rPr lang="es-ES" dirty="0"/>
              <a:t>Celebración de los días especiales que incentivan el crecimiento espiritual y personal de las damas.</a:t>
            </a:r>
            <a:endParaRPr lang="es-AR" dirty="0"/>
          </a:p>
        </p:txBody>
      </p:sp>
      <p:pic>
        <p:nvPicPr>
          <p:cNvPr id="3074" name="Picture 2" descr="http://cdn.thefrisky.com/images/uploads/Woman_Thinking_main.jpg"/>
          <p:cNvPicPr>
            <a:picLocks noChangeAspect="1" noChangeArrowheads="1"/>
          </p:cNvPicPr>
          <p:nvPr/>
        </p:nvPicPr>
        <p:blipFill>
          <a:blip r:embed="rId2" cstate="print"/>
          <a:srcRect r="29515"/>
          <a:stretch>
            <a:fillRect/>
          </a:stretch>
        </p:blipFill>
        <p:spPr bwMode="auto">
          <a:xfrm>
            <a:off x="6588224" y="2975197"/>
            <a:ext cx="2520280" cy="3838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6200000">
            <a:off x="-2135946" y="2481691"/>
            <a:ext cx="6292554" cy="1938771"/>
          </a:xfrm>
        </p:spPr>
        <p:txBody>
          <a:bodyPr>
            <a:noAutofit/>
          </a:bodyPr>
          <a:lstStyle/>
          <a:p>
            <a:r>
              <a:rPr lang="es-ES_tradnl" sz="3600" b="1" dirty="0"/>
              <a:t>MANTENER PROGRAMACIÓN ESTABLECIDA</a:t>
            </a:r>
            <a:endParaRPr lang="es-AR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635896" y="1882808"/>
            <a:ext cx="5050904" cy="4572000"/>
          </a:xfrm>
        </p:spPr>
        <p:txBody>
          <a:bodyPr>
            <a:normAutofit fontScale="92500"/>
          </a:bodyPr>
          <a:lstStyle/>
          <a:p>
            <a:pPr lvl="0"/>
            <a:r>
              <a:rPr lang="es-ES_tradnl" dirty="0"/>
              <a:t>Promover el plan de becas académicas de MM para mujeres de bajos recursos que estudien en instituciones adventistas.</a:t>
            </a:r>
            <a:endParaRPr lang="es-AR" dirty="0"/>
          </a:p>
          <a:p>
            <a:pPr lvl="0"/>
            <a:r>
              <a:rPr lang="es-CO" dirty="0"/>
              <a:t>Planificar y proveer los materiales para las uniones desde la DIA. </a:t>
            </a:r>
            <a:endParaRPr lang="es-AR" dirty="0"/>
          </a:p>
          <a:p>
            <a:pPr lvl="0"/>
            <a:r>
              <a:rPr lang="es-ES_tradnl" dirty="0"/>
              <a:t>Promocionar y Apoyar de manera puntual los programas enviados por el departamento de MM de la </a:t>
            </a:r>
            <a:r>
              <a:rPr lang="es-ES_tradnl" dirty="0" smtClean="0"/>
              <a:t>Conferencia Mundial</a:t>
            </a:r>
            <a:endParaRPr lang="es-AR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/>
              <a:t>Recursos y Materiales para Actividades Permanentes</a:t>
            </a:r>
            <a:r>
              <a:rPr lang="es-AR" sz="3600" dirty="0" smtClean="0"/>
              <a:t/>
            </a:r>
            <a:br>
              <a:rPr lang="es-AR" sz="3600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772816"/>
            <a:ext cx="7869560" cy="4525963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s-CO" dirty="0" smtClean="0"/>
              <a:t>Materiales </a:t>
            </a:r>
            <a:r>
              <a:rPr lang="es-CO" dirty="0"/>
              <a:t>para el programa del Día del </a:t>
            </a:r>
            <a:r>
              <a:rPr lang="es-CO" dirty="0" smtClean="0"/>
              <a:t>No </a:t>
            </a:r>
            <a:r>
              <a:rPr lang="es-CO" dirty="0"/>
              <a:t>abuso, Día de la mujer </a:t>
            </a:r>
            <a:r>
              <a:rPr lang="es-CO" dirty="0" smtClean="0"/>
              <a:t>adventista</a:t>
            </a:r>
            <a:r>
              <a:rPr lang="es-CO" dirty="0"/>
              <a:t>, Día de Oración de la mujer</a:t>
            </a:r>
            <a:r>
              <a:rPr lang="es-CO" dirty="0" smtClean="0"/>
              <a:t>.</a:t>
            </a:r>
          </a:p>
          <a:p>
            <a:pPr marL="0" indent="0">
              <a:buNone/>
            </a:pPr>
            <a:r>
              <a:rPr lang="es-CO" dirty="0" smtClean="0"/>
              <a:t> </a:t>
            </a:r>
            <a:endParaRPr lang="es-AR" dirty="0"/>
          </a:p>
          <a:p>
            <a:pPr>
              <a:buNone/>
            </a:pPr>
            <a:r>
              <a:rPr lang="es-CO" dirty="0" smtClean="0"/>
              <a:t>2</a:t>
            </a:r>
            <a:r>
              <a:rPr lang="es-CO" dirty="0"/>
              <a:t>.  Uso del espacio en la página web de la División para colocar </a:t>
            </a:r>
            <a:r>
              <a:rPr lang="es-CO" dirty="0" smtClean="0"/>
              <a:t>materiales </a:t>
            </a:r>
            <a:r>
              <a:rPr lang="es-CO" dirty="0"/>
              <a:t>y </a:t>
            </a:r>
            <a:r>
              <a:rPr lang="es-CO" dirty="0" smtClean="0"/>
              <a:t>otros </a:t>
            </a:r>
            <a:r>
              <a:rPr lang="es-CO" dirty="0"/>
              <a:t>recursos.  </a:t>
            </a:r>
            <a:endParaRPr lang="es-AR" dirty="0"/>
          </a:p>
          <a:p>
            <a:pPr>
              <a:buNone/>
            </a:pPr>
            <a:r>
              <a:rPr lang="es-CO" dirty="0"/>
              <a:t> </a:t>
            </a:r>
            <a:endParaRPr lang="es-AR" dirty="0"/>
          </a:p>
          <a:p>
            <a:pPr>
              <a:buNone/>
            </a:pPr>
            <a:endParaRPr lang="es-AR" dirty="0"/>
          </a:p>
          <a:p>
            <a:pPr>
              <a:buNone/>
            </a:pPr>
            <a:r>
              <a:rPr lang="es-CO" dirty="0"/>
              <a:t>NOTA: se pretende que todos los materiales, de ser posible, sean distribuidos en medios magnéticos.  </a:t>
            </a:r>
            <a:endParaRPr lang="es-AR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2.bp.blogspot.com/_JkBxe9M9K8I/S2wtljBt6RI/AAAAAAAABz8/0kTctCDZNA0/s320/mm_ros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548680"/>
            <a:ext cx="1718085" cy="122413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s-CO" sz="2000" b="1" dirty="0" smtClean="0"/>
              <a:t>PROGRAMA MINISTERIOS DE LA MUJER - DIA - 2010-2015</a:t>
            </a:r>
            <a:endParaRPr lang="es-AR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1900808"/>
          </a:xfrm>
        </p:spPr>
        <p:txBody>
          <a:bodyPr>
            <a:normAutofit/>
          </a:bodyPr>
          <a:lstStyle/>
          <a:p>
            <a:r>
              <a:rPr lang="es-ES" b="1" dirty="0"/>
              <a:t>TEMA G.C: “</a:t>
            </a:r>
            <a:r>
              <a:rPr lang="es-ES" dirty="0"/>
              <a:t>Un Ministerio para Cada Mujer: Toca un corazón, cuéntale al mundo</a:t>
            </a:r>
            <a:r>
              <a:rPr lang="es-ES" dirty="0" smtClean="0"/>
              <a:t>”.</a:t>
            </a:r>
          </a:p>
          <a:p>
            <a:endParaRPr lang="es-AR" dirty="0"/>
          </a:p>
          <a:p>
            <a:r>
              <a:rPr lang="es-ES" b="1" dirty="0"/>
              <a:t>TEMA DIA: </a:t>
            </a:r>
            <a:r>
              <a:rPr lang="es-ES" dirty="0"/>
              <a:t>“Unidas por una Visión”</a:t>
            </a:r>
            <a:endParaRPr lang="es-AR" dirty="0"/>
          </a:p>
          <a:p>
            <a:pPr>
              <a:buNone/>
            </a:pP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10688" y="553752"/>
            <a:ext cx="495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OTRAS INICIATIVAS</a:t>
            </a:r>
            <a:endParaRPr kumimoji="0" lang="es-CO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196752"/>
            <a:ext cx="7653536" cy="5544616"/>
          </a:xfrm>
        </p:spPr>
        <p:txBody>
          <a:bodyPr>
            <a:normAutofit/>
          </a:bodyPr>
          <a:lstStyle/>
          <a:p>
            <a:pPr>
              <a:buNone/>
            </a:pPr>
            <a:endParaRPr lang="es-CO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1312" lvl="1" indent="0">
              <a:buNone/>
            </a:pPr>
            <a:endParaRPr lang="es-A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Concilio Anual de Departamentales (Fechas a convenir</a:t>
            </a: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None/>
            </a:pPr>
            <a:endParaRPr lang="es-A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Congresos por Uniones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</a:t>
            </a:r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capacitación en los nu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evos</a:t>
            </a:r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programas:</a:t>
            </a:r>
            <a:endParaRPr lang="es-AR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Unidas por una Visión, </a:t>
            </a:r>
            <a:endParaRPr lang="es-CO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CO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 brazos, </a:t>
            </a:r>
            <a:endParaRPr lang="es-CO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s-CO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Volviendo </a:t>
            </a:r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sus brazos.</a:t>
            </a:r>
            <a:endParaRPr lang="es-A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s-CO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OTRAS INICIATIVAS</a:t>
            </a:r>
            <a:endParaRPr lang="es-AR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57400" y="2060848"/>
            <a:ext cx="6400800" cy="4312656"/>
          </a:xfrm>
        </p:spPr>
        <p:txBody>
          <a:bodyPr/>
          <a:lstStyle/>
          <a:p>
            <a:pPr>
              <a:buNone/>
            </a:pPr>
            <a:r>
              <a:rPr lang="es-CO" dirty="0"/>
              <a:t>4. Temas Énfasis durante el  </a:t>
            </a:r>
            <a:r>
              <a:rPr lang="es-CO" dirty="0" smtClean="0"/>
              <a:t>quinquenio:</a:t>
            </a:r>
            <a:endParaRPr lang="es-AR" dirty="0" smtClean="0"/>
          </a:p>
          <a:p>
            <a:pPr>
              <a:buNone/>
            </a:pPr>
            <a:endParaRPr lang="es-CO" dirty="0" smtClean="0"/>
          </a:p>
          <a:p>
            <a:pPr>
              <a:buNone/>
            </a:pPr>
            <a:r>
              <a:rPr lang="es-CO" dirty="0" smtClean="0"/>
              <a:t>2011-2012</a:t>
            </a:r>
            <a:r>
              <a:rPr lang="es-CO" dirty="0"/>
              <a:t>		</a:t>
            </a:r>
            <a:r>
              <a:rPr lang="es-CO" dirty="0" smtClean="0"/>
              <a:t>Unidas </a:t>
            </a:r>
            <a:r>
              <a:rPr lang="es-CO" dirty="0"/>
              <a:t>por una Visión</a:t>
            </a:r>
            <a:endParaRPr lang="es-AR" dirty="0"/>
          </a:p>
          <a:p>
            <a:pPr lvl="0">
              <a:buNone/>
            </a:pPr>
            <a:r>
              <a:rPr lang="es-CO" dirty="0"/>
              <a:t>2013		</a:t>
            </a:r>
            <a:r>
              <a:rPr lang="es-CO" dirty="0" smtClean="0"/>
              <a:t>	</a:t>
            </a:r>
            <a:r>
              <a:rPr lang="es-CO" dirty="0" smtClean="0"/>
              <a:t>Recepción </a:t>
            </a:r>
            <a:r>
              <a:rPr lang="es-CO" dirty="0"/>
              <a:t>y Rescate</a:t>
            </a:r>
            <a:endParaRPr lang="es-AR" dirty="0"/>
          </a:p>
          <a:p>
            <a:pPr lvl="0">
              <a:buNone/>
            </a:pPr>
            <a:r>
              <a:rPr lang="es-CO" dirty="0"/>
              <a:t>2014		</a:t>
            </a:r>
            <a:r>
              <a:rPr lang="es-CO" dirty="0"/>
              <a:t> </a:t>
            </a:r>
            <a:r>
              <a:rPr lang="es-CO" dirty="0" smtClean="0"/>
              <a:t>          Ministerio Mujer</a:t>
            </a:r>
            <a:r>
              <a:rPr lang="es-CO" dirty="0" smtClean="0"/>
              <a:t> </a:t>
            </a:r>
            <a:r>
              <a:rPr lang="es-CO" dirty="0"/>
              <a:t>Juvenil</a:t>
            </a:r>
            <a:endParaRPr lang="es-AR" dirty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358008"/>
            <a:ext cx="8229600" cy="1143000"/>
          </a:xfrm>
        </p:spPr>
        <p:txBody>
          <a:bodyPr/>
          <a:lstStyle/>
          <a:p>
            <a:r>
              <a:rPr lang="es-AR" dirty="0" smtClean="0"/>
              <a:t>BENDICIONES</a:t>
            </a:r>
            <a:endParaRPr lang="es-AR" dirty="0"/>
          </a:p>
        </p:txBody>
      </p:sp>
      <p:pic>
        <p:nvPicPr>
          <p:cNvPr id="46082" name="Picture 2" descr="http://3.bp.blogspot.com/_oFvXJMoDAP4/TJK1DgBkEHI/AAAAAAAAAIQ/XVHShU0fu3E/s320/JESUS+WITH+WOM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196752"/>
            <a:ext cx="3334869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16200000">
            <a:off x="-2545919" y="2891662"/>
            <a:ext cx="6248400" cy="1074675"/>
          </a:xfrm>
        </p:spPr>
        <p:txBody>
          <a:bodyPr>
            <a:normAutofit fontScale="90000"/>
          </a:bodyPr>
          <a:lstStyle/>
          <a:p>
            <a:r>
              <a:rPr lang="es-CO" sz="2200" b="1" dirty="0" smtClean="0"/>
              <a:t> </a:t>
            </a:r>
            <a:r>
              <a:rPr lang="es-ES" sz="4000" b="1" dirty="0" smtClean="0"/>
              <a:t>OBJETIVOS</a:t>
            </a:r>
            <a:r>
              <a:rPr lang="es-AR" sz="8900" dirty="0" smtClean="0"/>
              <a:t/>
            </a:r>
            <a:br>
              <a:rPr lang="es-AR" sz="8900" dirty="0" smtClean="0"/>
            </a:b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78802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s-ES" b="1" dirty="0" smtClean="0"/>
              <a:t>1. Crecimiento </a:t>
            </a:r>
            <a:r>
              <a:rPr lang="es-ES" b="1" dirty="0"/>
              <a:t>y Consolidación   </a:t>
            </a:r>
            <a:endParaRPr lang="es-AR" dirty="0"/>
          </a:p>
          <a:p>
            <a:r>
              <a:rPr lang="es-ES" dirty="0"/>
              <a:t>Fomentar y crear herramientas que permitan a las damas  a través de la contemplación de Jesús, crecer espiritualmente, lograr un estilo de vida saludable y una buena interacción con su familia, iglesia y comunidad</a:t>
            </a:r>
            <a:r>
              <a:rPr lang="es-ES" dirty="0" smtClean="0"/>
              <a:t>.</a:t>
            </a:r>
          </a:p>
          <a:p>
            <a:pPr>
              <a:buNone/>
            </a:pPr>
            <a:endParaRPr lang="es-AR" dirty="0"/>
          </a:p>
          <a:p>
            <a:r>
              <a:rPr lang="es-CO" dirty="0"/>
              <a:t>Motivar a las damas a testificar en el sector  donde viven y crear grupos pequeños que satisfagan necesidades específicas de los asistentes, especialmente de las mujeres. </a:t>
            </a:r>
            <a:endParaRPr lang="es-AR" dirty="0"/>
          </a:p>
          <a:p>
            <a:pPr>
              <a:buNone/>
            </a:pPr>
            <a:endParaRPr lang="es-AR" dirty="0"/>
          </a:p>
        </p:txBody>
      </p:sp>
      <p:pic>
        <p:nvPicPr>
          <p:cNvPr id="5" name="Picture 4" descr="http://2.bp.blogspot.com/_JkBxe9M9K8I/S2wtljBt6RI/AAAAAAAABz8/0kTctCDZNA0/s320/mm_ros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548680"/>
            <a:ext cx="1718085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OBJETIVOS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060848"/>
            <a:ext cx="4608512" cy="453650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s-ES" b="1" dirty="0" smtClean="0"/>
              <a:t>2. Educación </a:t>
            </a:r>
            <a:r>
              <a:rPr lang="es-ES" b="1" dirty="0"/>
              <a:t>y la Iglesia en la Comunidad  </a:t>
            </a:r>
            <a:endParaRPr lang="es-AR" dirty="0"/>
          </a:p>
          <a:p>
            <a:pPr>
              <a:buNone/>
            </a:pPr>
            <a:r>
              <a:rPr lang="es-ES" dirty="0"/>
              <a:t>Entrenar a las damas con programas </a:t>
            </a:r>
            <a:r>
              <a:rPr lang="es-ES" dirty="0" smtClean="0"/>
              <a:t>de Formación </a:t>
            </a:r>
            <a:r>
              <a:rPr lang="es-ES" dirty="0"/>
              <a:t>en Recepción</a:t>
            </a:r>
            <a:r>
              <a:rPr lang="es-ES" dirty="0" smtClean="0"/>
              <a:t>, Consolidación, </a:t>
            </a:r>
            <a:r>
              <a:rPr lang="es-ES" dirty="0"/>
              <a:t>Liderazgo y Evangelismo para un buen servicio en los diferentes departamentos de la iglesia. </a:t>
            </a:r>
            <a:endParaRPr lang="es-AR" dirty="0"/>
          </a:p>
          <a:p>
            <a:endParaRPr lang="es-AR" dirty="0"/>
          </a:p>
        </p:txBody>
      </p:sp>
      <p:pic>
        <p:nvPicPr>
          <p:cNvPr id="26626" name="Picture 2" descr="http://alvaroposse.wikispaces.com/file/view/profesora.jpg/133157673/profes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132856"/>
            <a:ext cx="326402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OBJETIVOS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3968" y="1484784"/>
            <a:ext cx="4402832" cy="497002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s-ES" b="1" dirty="0" smtClean="0"/>
              <a:t>3. Reavivamiento </a:t>
            </a:r>
            <a:r>
              <a:rPr lang="es-ES" b="1" dirty="0"/>
              <a:t>y Reforma </a:t>
            </a:r>
            <a:endParaRPr lang="es-AR" dirty="0" smtClean="0"/>
          </a:p>
          <a:p>
            <a:pPr lvl="0">
              <a:buNone/>
            </a:pPr>
            <a:r>
              <a:rPr lang="es-CO" dirty="0" smtClean="0"/>
              <a:t>Promover</a:t>
            </a:r>
            <a:r>
              <a:rPr lang="es-ES" dirty="0" smtClean="0"/>
              <a:t> </a:t>
            </a:r>
            <a:r>
              <a:rPr lang="es-ES" dirty="0"/>
              <a:t>el </a:t>
            </a:r>
            <a:r>
              <a:rPr lang="es-CO" dirty="0"/>
              <a:t>reavivamiento espiritual</a:t>
            </a:r>
            <a:r>
              <a:rPr lang="es-ES" dirty="0"/>
              <a:t> y </a:t>
            </a:r>
            <a:r>
              <a:rPr lang="es-CO" dirty="0"/>
              <a:t>reforma</a:t>
            </a:r>
            <a:r>
              <a:rPr lang="es-ES" dirty="0"/>
              <a:t> entre </a:t>
            </a:r>
            <a:r>
              <a:rPr lang="es-CO" dirty="0"/>
              <a:t>las mujeres</a:t>
            </a:r>
            <a:r>
              <a:rPr lang="es-ES" dirty="0"/>
              <a:t>.</a:t>
            </a:r>
            <a:endParaRPr lang="es-AR" dirty="0"/>
          </a:p>
          <a:p>
            <a:pPr>
              <a:buNone/>
            </a:pPr>
            <a:r>
              <a:rPr lang="es-ES" dirty="0"/>
              <a:t>Concientizar a las damas </a:t>
            </a:r>
            <a:r>
              <a:rPr lang="es-ES" dirty="0" smtClean="0"/>
              <a:t> </a:t>
            </a:r>
            <a:r>
              <a:rPr lang="es-ES" dirty="0"/>
              <a:t>acerca del sentido de Misión, Visión   y unidad en la iglesia, asumiendo la papel que </a:t>
            </a:r>
            <a:r>
              <a:rPr lang="es-ES" dirty="0" smtClean="0"/>
              <a:t>nos</a:t>
            </a:r>
            <a:r>
              <a:rPr lang="es-ES" dirty="0" smtClean="0"/>
              <a:t> corresponde, </a:t>
            </a:r>
            <a:r>
              <a:rPr lang="es-ES" dirty="0"/>
              <a:t>en </a:t>
            </a:r>
            <a:r>
              <a:rPr lang="es-ES" dirty="0" smtClean="0"/>
              <a:t>apresurar </a:t>
            </a:r>
            <a:r>
              <a:rPr lang="es-ES" dirty="0"/>
              <a:t>el regreso de Jesús.</a:t>
            </a:r>
            <a:endParaRPr lang="es-AR" dirty="0"/>
          </a:p>
          <a:p>
            <a:endParaRPr lang="es-AR" dirty="0"/>
          </a:p>
        </p:txBody>
      </p:sp>
      <p:pic>
        <p:nvPicPr>
          <p:cNvPr id="25602" name="Picture 2" descr="http://amistadcuauti.files.wordpress.com/2008/08/muj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324036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2.bp.blogspot.com/_JkBxe9M9K8I/S2wtljBt6RI/AAAAAAAABz8/0kTctCDZNA0/s320/mm_ros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548680"/>
            <a:ext cx="1718085" cy="122413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7738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/>
              <a:t>ENFOQUES PARA ALCANZAR LOS OBJETIVOS PROPUESTOS</a:t>
            </a:r>
            <a:r>
              <a:rPr lang="es-AR" sz="3600" dirty="0"/>
              <a:t/>
            </a:r>
            <a:br>
              <a:rPr lang="es-AR" sz="3600" dirty="0"/>
            </a:br>
            <a:endParaRPr lang="es-AR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772816"/>
            <a:ext cx="7200800" cy="4752528"/>
          </a:xfrm>
        </p:spPr>
        <p:txBody>
          <a:bodyPr>
            <a:normAutofit/>
          </a:bodyPr>
          <a:lstStyle/>
          <a:p>
            <a:pPr marL="514350" lvl="0" indent="-514350">
              <a:buAutoNum type="romanUcPeriod"/>
            </a:pP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</a:rPr>
              <a:t>Reavivamiento </a:t>
            </a:r>
            <a:r>
              <a:rPr lang="es-ES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</a:rPr>
              <a:t>y </a:t>
            </a: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</a:rPr>
              <a:t>Reforma</a:t>
            </a:r>
          </a:p>
          <a:p>
            <a:pPr marL="514350" lvl="0" indent="-514350">
              <a:buAutoNum type="romanUcPeriod"/>
            </a:pPr>
            <a:endParaRPr lang="es-AR" sz="3200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</a:endParaRPr>
          </a:p>
          <a:p>
            <a:pPr>
              <a:buNone/>
            </a:pPr>
            <a:r>
              <a:rPr lang="es-AR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</a:rPr>
              <a:t>II. </a:t>
            </a:r>
            <a:r>
              <a:rPr lang="es-ES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</a:rPr>
              <a:t>Educación y la Iglesia en la </a:t>
            </a: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</a:rPr>
              <a:t>Comunidad</a:t>
            </a:r>
          </a:p>
          <a:p>
            <a:pPr>
              <a:buNone/>
            </a:pPr>
            <a:endParaRPr lang="es-ES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</a:endParaRPr>
          </a:p>
          <a:p>
            <a:pPr lvl="0">
              <a:buNone/>
            </a:pPr>
            <a:r>
              <a:rPr lang="es-ES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</a:rPr>
              <a:t>III</a:t>
            </a: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</a:rPr>
              <a:t>. </a:t>
            </a:r>
            <a:r>
              <a:rPr lang="es-ES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</a:rPr>
              <a:t>Crecimiento y Consolidación</a:t>
            </a:r>
            <a:endParaRPr lang="es-AR" sz="3200" dirty="0"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</a:endParaRPr>
          </a:p>
          <a:p>
            <a:pPr>
              <a:buNone/>
            </a:pP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journey.womenofpassions.net/Portals/2/May07/santabibl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196752"/>
            <a:ext cx="2705100" cy="3096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99032"/>
          </a:xfrm>
        </p:spPr>
        <p:txBody>
          <a:bodyPr/>
          <a:lstStyle/>
          <a:p>
            <a:r>
              <a:rPr lang="es-AR" dirty="0"/>
              <a:t>I</a:t>
            </a:r>
            <a:r>
              <a:rPr lang="es-AR" dirty="0" smtClean="0"/>
              <a:t>. Reavivamiento y Reforma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0872" y="3931584"/>
            <a:ext cx="8229600" cy="2881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O" b="1" dirty="0" smtClean="0"/>
              <a:t>Nutrir</a:t>
            </a:r>
            <a:r>
              <a:rPr lang="es-CO" b="1" dirty="0"/>
              <a:t>:	</a:t>
            </a:r>
            <a:endParaRPr lang="es-CO" b="1" dirty="0" smtClean="0"/>
          </a:p>
          <a:p>
            <a:pPr>
              <a:buNone/>
            </a:pPr>
            <a:r>
              <a:rPr lang="es-CO" dirty="0" smtClean="0"/>
              <a:t> </a:t>
            </a:r>
            <a:r>
              <a:rPr lang="es-C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Unidas por una Visión” Grupos de acción Ministerios de la Mujer. Implementando  los cuatro grupos de acción. Cada dama Llenándose del Espíritu y encontrando sus dones para ubicarlos en el grupo de su elección.</a:t>
            </a:r>
            <a:endParaRPr lang="es-A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52536" y="260648"/>
            <a:ext cx="8229600" cy="1399032"/>
          </a:xfrm>
        </p:spPr>
        <p:txBody>
          <a:bodyPr>
            <a:normAutofit/>
          </a:bodyPr>
          <a:lstStyle/>
          <a:p>
            <a:r>
              <a:rPr lang="es-AR" dirty="0"/>
              <a:t> </a:t>
            </a:r>
            <a:r>
              <a:rPr lang="es-AR" dirty="0" smtClean="0"/>
              <a:t>   I.</a:t>
            </a:r>
            <a:r>
              <a:rPr lang="es-AR" dirty="0" smtClean="0"/>
              <a:t>     Reavivamiento </a:t>
            </a:r>
            <a:r>
              <a:rPr lang="es-AR" dirty="0" smtClean="0"/>
              <a:t>y Reforma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s-ES" b="1" dirty="0"/>
              <a:t>Iniciativas:</a:t>
            </a:r>
            <a:endParaRPr lang="es-AR" dirty="0"/>
          </a:p>
          <a:p>
            <a:pPr>
              <a:buNone/>
            </a:pPr>
            <a:r>
              <a:rPr lang="es-CO" dirty="0" smtClean="0"/>
              <a:t>1</a:t>
            </a:r>
            <a:r>
              <a:rPr lang="es-CO" dirty="0"/>
              <a:t>.  Implementar el programa: “Unidas por una Visión”</a:t>
            </a:r>
            <a:endParaRPr lang="es-AR" dirty="0"/>
          </a:p>
          <a:p>
            <a:pPr>
              <a:buNone/>
            </a:pPr>
            <a:r>
              <a:rPr lang="es-CO" dirty="0"/>
              <a:t> </a:t>
            </a:r>
            <a:r>
              <a:rPr lang="es-CO" dirty="0" smtClean="0"/>
              <a:t> </a:t>
            </a:r>
            <a:r>
              <a:rPr lang="es-CO" dirty="0"/>
              <a:t>Reagrupar</a:t>
            </a:r>
            <a:r>
              <a:rPr lang="es-ES_tradnl" dirty="0"/>
              <a:t> en 4 </a:t>
            </a:r>
            <a:r>
              <a:rPr lang="es-ES_tradnl" dirty="0" smtClean="0"/>
              <a:t>secciones</a:t>
            </a:r>
            <a:r>
              <a:rPr lang="es-ES_tradnl" dirty="0" smtClean="0"/>
              <a:t> </a:t>
            </a:r>
            <a:r>
              <a:rPr lang="es-ES_tradnl" dirty="0"/>
              <a:t>los grupos de acción de </a:t>
            </a:r>
            <a:r>
              <a:rPr lang="es-ES_tradnl" dirty="0" smtClean="0"/>
              <a:t>MM </a:t>
            </a:r>
            <a:endParaRPr lang="es-AR" dirty="0"/>
          </a:p>
          <a:p>
            <a:pPr lvl="1"/>
            <a:r>
              <a:rPr lang="es-ES_tradnl" dirty="0"/>
              <a:t>Llenas del Espíritu (Enriquecimiento Espiritual y Evangelización</a:t>
            </a:r>
            <a:r>
              <a:rPr lang="es-ES" dirty="0"/>
              <a:t>) </a:t>
            </a:r>
            <a:endParaRPr lang="es-AR" dirty="0"/>
          </a:p>
          <a:p>
            <a:pPr lvl="1"/>
            <a:r>
              <a:rPr lang="es-ES_tradnl" dirty="0"/>
              <a:t>Hogares para Cristo(Apoyo familiar, adolescentes, niños y bebés)</a:t>
            </a:r>
            <a:endParaRPr lang="es-AR" dirty="0"/>
          </a:p>
          <a:p>
            <a:pPr lvl="1"/>
            <a:r>
              <a:rPr lang="es-ES_tradnl" dirty="0" err="1"/>
              <a:t>Dorcas</a:t>
            </a:r>
            <a:r>
              <a:rPr lang="es-ES_tradnl" dirty="0"/>
              <a:t> (Auxilio Cristiano y Reforma </a:t>
            </a:r>
            <a:r>
              <a:rPr lang="es-ES_tradnl" dirty="0" smtClean="0"/>
              <a:t>Pro-salud</a:t>
            </a:r>
            <a:r>
              <a:rPr lang="es-ES_tradnl" dirty="0"/>
              <a:t>)</a:t>
            </a:r>
            <a:endParaRPr lang="es-AR" dirty="0"/>
          </a:p>
          <a:p>
            <a:pPr lvl="1"/>
            <a:r>
              <a:rPr lang="es-ES_tradnl" dirty="0"/>
              <a:t>Diaconisas y sociabilidad</a:t>
            </a:r>
            <a:endParaRPr lang="es-AR" dirty="0"/>
          </a:p>
          <a:p>
            <a:endParaRPr lang="es-AR" dirty="0"/>
          </a:p>
        </p:txBody>
      </p:sp>
      <p:pic>
        <p:nvPicPr>
          <p:cNvPr id="4" name="Picture 2" descr="http://www.journey.womenofpassions.net/Portals/2/May07/santabibl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76672"/>
            <a:ext cx="1446914" cy="1656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24544" y="260648"/>
            <a:ext cx="8229600" cy="1399032"/>
          </a:xfrm>
        </p:spPr>
        <p:txBody>
          <a:bodyPr>
            <a:normAutofit/>
          </a:bodyPr>
          <a:lstStyle/>
          <a:p>
            <a:r>
              <a:rPr lang="es-AR" dirty="0"/>
              <a:t> </a:t>
            </a:r>
            <a:r>
              <a:rPr lang="es-AR" dirty="0" smtClean="0"/>
              <a:t>   I.</a:t>
            </a:r>
            <a:r>
              <a:rPr lang="es-AR" dirty="0" smtClean="0"/>
              <a:t>    Reavivamiento </a:t>
            </a:r>
            <a:r>
              <a:rPr lang="es-AR" dirty="0" smtClean="0"/>
              <a:t>y Reforma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dirty="0" smtClean="0"/>
              <a:t>2. Instruir </a:t>
            </a:r>
            <a:r>
              <a:rPr lang="es-ES_tradnl" dirty="0"/>
              <a:t>a las líderes de los 4 grupos de acción de Ministerios </a:t>
            </a:r>
            <a:r>
              <a:rPr lang="es-ES_tradnl" dirty="0" smtClean="0"/>
              <a:t>de la Mujer</a:t>
            </a:r>
            <a:r>
              <a:rPr lang="es-ES_tradnl" dirty="0"/>
              <a:t>. </a:t>
            </a:r>
            <a:r>
              <a:rPr lang="es-CO" dirty="0"/>
              <a:t>Capacitando a las líderes en las Uniones. 			    </a:t>
            </a:r>
            <a:endParaRPr lang="es-CO" dirty="0" smtClean="0"/>
          </a:p>
          <a:p>
            <a:pPr>
              <a:buNone/>
            </a:pPr>
            <a:r>
              <a:rPr lang="es-CO" dirty="0" smtClean="0"/>
              <a:t>3. </a:t>
            </a:r>
            <a:r>
              <a:rPr lang="es-CO" dirty="0" smtClean="0"/>
              <a:t> </a:t>
            </a:r>
            <a:r>
              <a:rPr lang="es-CO" dirty="0"/>
              <a:t>Creando los materiales </a:t>
            </a:r>
            <a:r>
              <a:rPr lang="es-CO" dirty="0" smtClean="0"/>
              <a:t>necesarios </a:t>
            </a:r>
            <a:r>
              <a:rPr lang="es-CO" dirty="0"/>
              <a:t>para la implementación </a:t>
            </a:r>
            <a:r>
              <a:rPr lang="es-CO" dirty="0" smtClean="0"/>
              <a:t>del </a:t>
            </a:r>
            <a:r>
              <a:rPr lang="es-CO" dirty="0"/>
              <a:t>programa.</a:t>
            </a:r>
            <a:endParaRPr lang="es-AR" dirty="0"/>
          </a:p>
          <a:p>
            <a:pPr>
              <a:buNone/>
            </a:pPr>
            <a:r>
              <a:rPr lang="es-CO" dirty="0"/>
              <a:t>4</a:t>
            </a:r>
            <a:r>
              <a:rPr lang="es-CO" dirty="0" smtClean="0"/>
              <a:t>.  </a:t>
            </a:r>
            <a:r>
              <a:rPr lang="es-CO" dirty="0"/>
              <a:t>Integrar las damas recién bautizadas a uno de los grupos </a:t>
            </a:r>
            <a:r>
              <a:rPr lang="es-CO" dirty="0" smtClean="0"/>
              <a:t>de </a:t>
            </a:r>
            <a:r>
              <a:rPr lang="es-CO" dirty="0"/>
              <a:t>acción, según sus dones.</a:t>
            </a:r>
            <a:endParaRPr lang="es-AR" dirty="0"/>
          </a:p>
          <a:p>
            <a:endParaRPr lang="es-AR" dirty="0"/>
          </a:p>
        </p:txBody>
      </p:sp>
      <p:pic>
        <p:nvPicPr>
          <p:cNvPr id="4" name="Picture 2" descr="http://www.journey.womenofpassions.net/Portals/2/May07/santabibl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260648"/>
            <a:ext cx="1446914" cy="1656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</TotalTime>
  <Words>716</Words>
  <Application>Microsoft Office PowerPoint</Application>
  <PresentationFormat>Presentación en pantalla (4:3)</PresentationFormat>
  <Paragraphs>111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Flujo</vt:lpstr>
      <vt:lpstr>PROGRAMA DEPARTAMENTO MINISTERIOS DE LA MUJER   DIA    </vt:lpstr>
      <vt:lpstr>PROGRAMA MINISTERIOS DE LA MUJER - DIA - 2010-2015</vt:lpstr>
      <vt:lpstr> OBJETIVOS </vt:lpstr>
      <vt:lpstr>OBJETIVOS</vt:lpstr>
      <vt:lpstr>OBJETIVOS</vt:lpstr>
      <vt:lpstr>ENFOQUES PARA ALCANZAR LOS OBJETIVOS PROPUESTOS </vt:lpstr>
      <vt:lpstr>I. Reavivamiento y Reforma</vt:lpstr>
      <vt:lpstr>    I.     Reavivamiento y Reforma</vt:lpstr>
      <vt:lpstr>    I.    Reavivamiento y Reforma</vt:lpstr>
      <vt:lpstr>   I.     Reavivamiento y Reforma</vt:lpstr>
      <vt:lpstr>II. Educación y la Iglesia en la Comunidad</vt:lpstr>
      <vt:lpstr>II. Educación y la Iglesia en la Comunidad</vt:lpstr>
      <vt:lpstr>II. Educación y la Iglesia en la Comunidad</vt:lpstr>
      <vt:lpstr>III. Crecimiento y Consolidación</vt:lpstr>
      <vt:lpstr>III. Crecimiento y Consolidación</vt:lpstr>
      <vt:lpstr>III. Crecimiento  Y Consolidación</vt:lpstr>
      <vt:lpstr>MANTENER PROGRAMACIÓN ESTABLECIDA</vt:lpstr>
      <vt:lpstr>MANTENER PROGRAMACIÓN ESTABLECIDA</vt:lpstr>
      <vt:lpstr>Recursos y Materiales para Actividades Permanentes </vt:lpstr>
      <vt:lpstr>OTRAS INICIATIVAS</vt:lpstr>
      <vt:lpstr>OTRAS INICIATIVAS</vt:lpstr>
      <vt:lpstr>BENDICIONES</vt:lpstr>
    </vt:vector>
  </TitlesOfParts>
  <Company>Windows XP Colossus Edition 2 Reloaded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DEPARTAMENTO MINISTERIOS DE LA MUJER   DIVISIÓN INTERAMERICANA    2010-2015 </dc:title>
  <dc:creator>Colossus User</dc:creator>
  <cp:lastModifiedBy>Benny</cp:lastModifiedBy>
  <cp:revision>15</cp:revision>
  <dcterms:created xsi:type="dcterms:W3CDTF">2011-05-11T02:35:23Z</dcterms:created>
  <dcterms:modified xsi:type="dcterms:W3CDTF">2011-09-03T10:39:02Z</dcterms:modified>
</cp:coreProperties>
</file>