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71" r:id="rId6"/>
    <p:sldId id="261" r:id="rId7"/>
    <p:sldId id="262" r:id="rId8"/>
    <p:sldId id="263" r:id="rId9"/>
    <p:sldId id="266" r:id="rId10"/>
    <p:sldId id="264" r:id="rId11"/>
    <p:sldId id="272" r:id="rId12"/>
    <p:sldId id="273" r:id="rId13"/>
    <p:sldId id="292" r:id="rId14"/>
    <p:sldId id="268" r:id="rId15"/>
    <p:sldId id="283" r:id="rId16"/>
    <p:sldId id="284" r:id="rId17"/>
    <p:sldId id="285" r:id="rId18"/>
    <p:sldId id="286" r:id="rId19"/>
    <p:sldId id="287" r:id="rId20"/>
    <p:sldId id="288" r:id="rId21"/>
    <p:sldId id="289" r:id="rId22"/>
    <p:sldId id="290" r:id="rId23"/>
    <p:sldId id="265" r:id="rId24"/>
    <p:sldId id="267" r:id="rId25"/>
    <p:sldId id="269" r:id="rId26"/>
    <p:sldId id="270" r:id="rId27"/>
    <p:sldId id="291"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068" autoAdjust="0"/>
  </p:normalViewPr>
  <p:slideViewPr>
    <p:cSldViewPr>
      <p:cViewPr>
        <p:scale>
          <a:sx n="60" d="100"/>
          <a:sy n="60" d="100"/>
        </p:scale>
        <p:origin x="-7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B4438-A686-48B7-92ED-10B4ABE29271}" type="datetimeFigureOut">
              <a:rPr lang="es-ES" smtClean="0"/>
              <a:pPr/>
              <a:t>07/03/2011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84FDA-8C31-4A8D-898C-B42E830B06C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a:t>
            </a:r>
            <a:r>
              <a:rPr lang="es-ES" baseline="0" dirty="0" smtClean="0"/>
              <a:t> esta mañana, apreciados compañeros he orado a Dios, para que el E. Santo impresione nuestras mentes de tal manera que el contenido de este tema quede gravado y sea una experiencia real en su vida. Aunque usted no lo crea de la aceptación ó rechazo </a:t>
            </a:r>
            <a:r>
              <a:rPr lang="es-ES" baseline="0" dirty="0" err="1" smtClean="0"/>
              <a:t>dependera</a:t>
            </a:r>
            <a:r>
              <a:rPr lang="es-ES" baseline="0" dirty="0" smtClean="0"/>
              <a:t> no </a:t>
            </a:r>
            <a:r>
              <a:rPr lang="es-ES" baseline="0" dirty="0" err="1" smtClean="0"/>
              <a:t>solamente´su</a:t>
            </a:r>
            <a:r>
              <a:rPr lang="es-ES" baseline="0" dirty="0" smtClean="0"/>
              <a:t> espiritualidad, sino su salvación. Conocemos la 4 t de la </a:t>
            </a:r>
            <a:r>
              <a:rPr lang="es-ES" baseline="0" dirty="0" err="1" smtClean="0"/>
              <a:t>mayordomia</a:t>
            </a:r>
            <a:r>
              <a:rPr lang="es-ES" baseline="0" dirty="0" smtClean="0"/>
              <a:t> verdad: tiempo, talento, tesoros y templo(cuerpo). Considerando este el mas importante, si el cuerpo esta enfermo como usamos los </a:t>
            </a:r>
            <a:r>
              <a:rPr lang="es-ES" baseline="0" dirty="0" err="1" smtClean="0"/>
              <a:t>talentos,como</a:t>
            </a:r>
            <a:r>
              <a:rPr lang="es-ES" baseline="0" dirty="0" smtClean="0"/>
              <a:t> administramos o usamos bien el </a:t>
            </a:r>
            <a:r>
              <a:rPr lang="es-ES" baseline="0" dirty="0" err="1" smtClean="0"/>
              <a:t>tiempo,como</a:t>
            </a:r>
            <a:r>
              <a:rPr lang="es-ES" baseline="0" dirty="0" smtClean="0"/>
              <a:t> administramos los tesoros o como podemos diezmar si la enfermedad no nos permite trabajar.</a:t>
            </a:r>
            <a:endParaRPr lang="es-ES"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FACTORES DE RIESGO DE LOS EVENTOS CARDIOVASCULARES. HDL BAJA   LDL ALTA. CADA MEDIA</a:t>
            </a:r>
            <a:r>
              <a:rPr lang="es-ES_tradnl" baseline="0" dirty="0" smtClean="0"/>
              <a:t> HORA FALLECE UN VENEZOLANO POR ENF CARDIOVASCULAR.</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12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TREMENDA DECLARACIÓN COMPAÑEROS. LA REFORMA PRO-SALUD ERA UNOS</a:t>
            </a:r>
            <a:r>
              <a:rPr lang="es-ES_tradnl" baseline="0" dirty="0" smtClean="0"/>
              <a:t> DE LOS TEMAS POR EXELENCIA DE LA HNA WHITE, ELLA SABIA DE SUS BENEFICIO.Y DE LA RELACIÓN INTIMA ENTRE TEMPERANCIA,SALUD Y SANTIFICACIÓN. </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COMO ADVENTISTAS</a:t>
            </a:r>
            <a:r>
              <a:rPr lang="es-ES_tradnl" baseline="0" dirty="0" smtClean="0"/>
              <a:t> DEL 7MO DIA DEBEMOS DAR GRACIAS A DIOS POR ESTA LUZ QUE EL SEÑOR NOS DEJO EN RELACION A LA IMPORTANCIA DEL CUIDADO DE NUESTRO CUERPO, Y UTILIZAR ESTOS 8 PRINCIPIOS NATURALES  PARA ALCANZAR UN PERFECTO ESTADO DE SALUD.</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EXORTACIÓN.</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23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Compañeros</a:t>
            </a:r>
            <a:r>
              <a:rPr lang="es-ES_tradnl" baseline="0" dirty="0" smtClean="0"/>
              <a:t> LOS EXHORTO A CUIDAR EL TEMPLO DE DIOS, QUE ES NUESTRO CUERPO. PARA QUE PODAMOS RECIBIR LAS BENDICIONES EXPRESADAS EN LOS SIGUIETES TEXTOS BIBLICOS. QUE EL SEÑOR LES GUARDE. AMEN.</a:t>
            </a:r>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26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La Respuesta</a:t>
            </a:r>
            <a:r>
              <a:rPr lang="es-ES_tradnl" baseline="0" dirty="0" smtClean="0"/>
              <a:t> tiene su fundamento en la biblia. Primeramente somos templo de Dios y su Espíritu habita en nosotros su templo y es Santo.</a:t>
            </a:r>
          </a:p>
          <a:p>
            <a:r>
              <a:rPr lang="es-ES_tradnl" baseline="0" dirty="0" smtClean="0"/>
              <a:t>El templo es de Dios no de nosotros ,el lo compro por precio Y USTEDES MAS QUE NADIE SABEN CUAL FUE EL PRECIO QUE SE PAGO.</a:t>
            </a:r>
          </a:p>
          <a:p>
            <a:r>
              <a:rPr lang="es-ES_tradnl" baseline="0" dirty="0" smtClean="0"/>
              <a:t>Compañeros estamos consciente de esto? Lo grave del asunto es Que si lo destruyes Dios te destruirá a ti. HERMANOS en alguna ocasión le han prestado algo valioso, costoso(CELULAR; COMPUTADORA, CARRO.etc) a alguien y se lo han dañado? Como se sienten? LE VIENE LA IRA SANTA.</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NOTA3. es interesante, glorificas a DIOS con tu salud. En</a:t>
            </a:r>
            <a:r>
              <a:rPr lang="es-ES_tradnl" baseline="0" dirty="0" smtClean="0"/>
              <a:t> Romanos 12:1 dice. Lea. Presentar, OFRECER.( dar una ofrenda agradable) sacrificio VIVO, NO MUERTO POR LA ENFERMEDAD. Leía en la lección de escuela sabática del domingo antepasado que la ofrenda de los israelita era cuidadosamente examinada, si había algún defecto era RECHAZADA. Debes presentarte en las mejores condiciones </a:t>
            </a:r>
            <a:r>
              <a:rPr lang="es-ES_tradnl" baseline="0" dirty="0" err="1" smtClean="0"/>
              <a:t>fisicas</a:t>
            </a:r>
            <a:r>
              <a:rPr lang="es-ES_tradnl" baseline="0" dirty="0" smtClean="0"/>
              <a:t>, mentales y espirituales para agradar a DIOS y ser utilizado en su OBRA.</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COMO</a:t>
            </a:r>
            <a:r>
              <a:rPr lang="es-ES_tradnl" baseline="0" dirty="0" smtClean="0"/>
              <a:t> PODEMOS LLEGAR A SER BUENOS MAYORDOMOS ? Y ATRAVEZ DE QUE </a:t>
            </a:r>
            <a:r>
              <a:rPr lang="es-ES_tradnl" baseline="0" smtClean="0"/>
              <a:t>MEDIO. </a:t>
            </a:r>
            <a:r>
              <a:rPr lang="es-ES_tradnl" smtClean="0"/>
              <a:t>Hablar</a:t>
            </a:r>
            <a:r>
              <a:rPr lang="es-ES_tradnl" baseline="0" smtClean="0"/>
              <a:t> </a:t>
            </a:r>
            <a:r>
              <a:rPr lang="es-ES_tradnl" baseline="0" dirty="0" smtClean="0"/>
              <a:t>de REFORMA PRO- SALUD ES HABLAR(CAMBIOS)( USO ADECUADO,SENSATO DE LAS COSAS BUENAS)Y ABSTENERSE DE LO MALO.TEMPERANCIA. ES HABLAR DE HABITOS CORRECTOS,APETITO.DOMINIO PROPIO.</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HABLAR DE INTEMPERANCIA ES HABLAR</a:t>
            </a:r>
            <a:r>
              <a:rPr lang="es-ES_tradnl" baseline="0" dirty="0" smtClean="0"/>
              <a:t> DE,HABITOS PERNICIOSOS,APETITO PERVERTIDO,COMPLACENCIA,PERDIDA DEL DOMINIO PROPIO,BAJAS PASIONES,PERDIDA DE LA VOLUNTAD.ESTAR BAJO LA VOLUNTAD DE SATANAS.</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VAMOS</a:t>
            </a:r>
            <a:r>
              <a:rPr lang="es-ES_tradnl" baseline="0" dirty="0" smtClean="0"/>
              <a:t> A VER QUIEN ESTA DETRAS DE TODO ESTO. EL ORIGEN Y LOS EFECTOS DE LA INTEMPERANCIA  SOBRE EL TEMPLO.</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COMPAÑEROS</a:t>
            </a:r>
            <a:r>
              <a:rPr lang="es-ES_tradnl" baseline="0" dirty="0" smtClean="0"/>
              <a:t> DEBEMOS DE TENER CUIDADO CON ESTE HABITO PERNICIOSO QUE PUEDE SER NEGATIVO NO SOLAMENTE PARA LA SALUD,SINO TAMBIEN PARA NUESTRA VIDA ESPIRITUAL. DECLARA LA HNA WHITE.</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CONSECUENCIAS DE LA</a:t>
            </a:r>
            <a:r>
              <a:rPr lang="es-ES_tradnl" baseline="0" dirty="0" smtClean="0"/>
              <a:t> COMPLACENCIA DE LOS APETITOS,Ó HABITOS PERNICIOSOS(EVENTOS CARDIOVASCULARES) INFARTOS,ANGOR PECTORIS.</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10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ENTRE LAS 10 PRINCIPALES CUASAS DE MUERTE 1)</a:t>
            </a:r>
            <a:r>
              <a:rPr lang="es-ES_tradnl" baseline="0" dirty="0" smtClean="0"/>
              <a:t> ENFERMEDADES DE CORAZÓN 2) CANCER 5) CEREBROVASCULARES 6) DIABETES.TODAS ASOCIADAS EN SU MAYORIA CON HABITOS MALSANOS. EN ESTE CASO EL CANCER DE COLON Y VEJIGA ESTAN RELACIONADO CON ESCASA INGESTA DE FIBRA Y POCA INGESTA DE AGUA(VEJIGA) LA NITROSAMINA DE LAS SALCHICHAS.</a:t>
            </a:r>
            <a:endParaRPr lang="es-VE" dirty="0"/>
          </a:p>
        </p:txBody>
      </p:sp>
      <p:sp>
        <p:nvSpPr>
          <p:cNvPr id="4" name="3 Marcador de número de diapositiva"/>
          <p:cNvSpPr>
            <a:spLocks noGrp="1"/>
          </p:cNvSpPr>
          <p:nvPr>
            <p:ph type="sldNum" sz="quarter" idx="10"/>
          </p:nvPr>
        </p:nvSpPr>
        <p:spPr/>
        <p:txBody>
          <a:bodyPr/>
          <a:lstStyle/>
          <a:p>
            <a:fld id="{4E284FDA-8C31-4A8D-898C-B42E830B06C4}"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EBF7CB72-0631-4219-8263-8EBCF0A913D0}" type="datetimeFigureOut">
              <a:rPr lang="es-ES" smtClean="0"/>
              <a:pPr/>
              <a:t>07/03/2011</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5C06CB3-D6EB-4D7E-A4DE-77CAB7F0011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BF7CB72-0631-4219-8263-8EBCF0A913D0}" type="datetimeFigureOut">
              <a:rPr lang="es-ES" smtClean="0"/>
              <a:pPr/>
              <a:t>07/03/2011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C06CB3-D6EB-4D7E-A4DE-77CAB7F0011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BF7CB72-0631-4219-8263-8EBCF0A913D0}" type="datetimeFigureOut">
              <a:rPr lang="es-ES" smtClean="0"/>
              <a:pPr/>
              <a:t>07/03/2011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C06CB3-D6EB-4D7E-A4DE-77CAB7F0011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BF7CB72-0631-4219-8263-8EBCF0A913D0}" type="datetimeFigureOut">
              <a:rPr lang="es-ES" smtClean="0"/>
              <a:pPr/>
              <a:t>07/03/2011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C06CB3-D6EB-4D7E-A4DE-77CAB7F0011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BF7CB72-0631-4219-8263-8EBCF0A913D0}" type="datetimeFigureOut">
              <a:rPr lang="es-ES" smtClean="0"/>
              <a:pPr/>
              <a:t>07/03/2011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C06CB3-D6EB-4D7E-A4DE-77CAB7F0011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BF7CB72-0631-4219-8263-8EBCF0A913D0}" type="datetimeFigureOut">
              <a:rPr lang="es-ES" smtClean="0"/>
              <a:pPr/>
              <a:t>07/03/2011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C06CB3-D6EB-4D7E-A4DE-77CAB7F0011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EBF7CB72-0631-4219-8263-8EBCF0A913D0}" type="datetimeFigureOut">
              <a:rPr lang="es-ES" smtClean="0"/>
              <a:pPr/>
              <a:t>07/03/2011</a:t>
            </a:fld>
            <a:endParaRPr lang="es-ES"/>
          </a:p>
        </p:txBody>
      </p:sp>
      <p:sp>
        <p:nvSpPr>
          <p:cNvPr id="27" name="26 Marcador de número de diapositiva"/>
          <p:cNvSpPr>
            <a:spLocks noGrp="1"/>
          </p:cNvSpPr>
          <p:nvPr>
            <p:ph type="sldNum" sz="quarter" idx="11"/>
          </p:nvPr>
        </p:nvSpPr>
        <p:spPr/>
        <p:txBody>
          <a:bodyPr rtlCol="0"/>
          <a:lstStyle/>
          <a:p>
            <a:fld id="{65C06CB3-D6EB-4D7E-A4DE-77CAB7F00114}" type="slidenum">
              <a:rPr lang="es-ES" smtClean="0"/>
              <a:pPr/>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EBF7CB72-0631-4219-8263-8EBCF0A913D0}" type="datetimeFigureOut">
              <a:rPr lang="es-ES" smtClean="0"/>
              <a:pPr/>
              <a:t>07/03/2011</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65C06CB3-D6EB-4D7E-A4DE-77CAB7F0011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F7CB72-0631-4219-8263-8EBCF0A913D0}" type="datetimeFigureOut">
              <a:rPr lang="es-ES" smtClean="0"/>
              <a:pPr/>
              <a:t>07/03/2011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5C06CB3-D6EB-4D7E-A4DE-77CAB7F0011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BF7CB72-0631-4219-8263-8EBCF0A913D0}" type="datetimeFigureOut">
              <a:rPr lang="es-ES" smtClean="0"/>
              <a:pPr/>
              <a:t>07/03/2011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C06CB3-D6EB-4D7E-A4DE-77CAB7F0011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BF7CB72-0631-4219-8263-8EBCF0A913D0}" type="datetimeFigureOut">
              <a:rPr lang="es-ES" smtClean="0"/>
              <a:pPr/>
              <a:t>07/03/2011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C06CB3-D6EB-4D7E-A4DE-77CAB7F0011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BF7CB72-0631-4219-8263-8EBCF0A913D0}" type="datetimeFigureOut">
              <a:rPr lang="es-ES" smtClean="0"/>
              <a:pPr/>
              <a:t>07/03/2011</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5C06CB3-D6EB-4D7E-A4DE-77CAB7F0011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 Target="slide21.xml"/><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76" y="1785926"/>
            <a:ext cx="9644098" cy="1957400"/>
          </a:xfrm>
        </p:spPr>
        <p:txBody>
          <a:bodyPr>
            <a:noAutofit/>
          </a:bodyPr>
          <a:lstStyle/>
          <a:p>
            <a:r>
              <a:rPr lang="es-ES" sz="9600" b="1" dirty="0" smtClean="0"/>
              <a:t>MAYORDOMIA</a:t>
            </a:r>
            <a:endParaRPr lang="es-ES" sz="7200" b="1" dirty="0">
              <a:latin typeface="Vivaldi" pitchFamily="66" charset="0"/>
            </a:endParaRPr>
          </a:p>
        </p:txBody>
      </p:sp>
      <p:sp>
        <p:nvSpPr>
          <p:cNvPr id="4" name="3 Rectángulo"/>
          <p:cNvSpPr/>
          <p:nvPr/>
        </p:nvSpPr>
        <p:spPr>
          <a:xfrm>
            <a:off x="1104024" y="3571876"/>
            <a:ext cx="3682290" cy="1323439"/>
          </a:xfrm>
          <a:prstGeom prst="rect">
            <a:avLst/>
          </a:prstGeom>
        </p:spPr>
        <p:txBody>
          <a:bodyPr wrap="none">
            <a:spAutoFit/>
          </a:bodyPr>
          <a:lstStyle/>
          <a:p>
            <a:r>
              <a:rPr lang="es-ES" sz="8000" dirty="0" smtClean="0"/>
              <a:t>TEMPLO</a:t>
            </a:r>
            <a:endParaRPr lang="es-ES" sz="8000" dirty="0"/>
          </a:p>
        </p:txBody>
      </p:sp>
      <p:sp>
        <p:nvSpPr>
          <p:cNvPr id="5" name="4 Rectángulo"/>
          <p:cNvSpPr/>
          <p:nvPr/>
        </p:nvSpPr>
        <p:spPr>
          <a:xfrm>
            <a:off x="3500430" y="4714884"/>
            <a:ext cx="1709122" cy="523220"/>
          </a:xfrm>
          <a:prstGeom prst="rect">
            <a:avLst/>
          </a:prstGeom>
        </p:spPr>
        <p:txBody>
          <a:bodyPr wrap="none">
            <a:spAutoFit/>
          </a:bodyPr>
          <a:lstStyle/>
          <a:p>
            <a:r>
              <a:rPr lang="es-ES" sz="2800" dirty="0" smtClean="0"/>
              <a:t>(CUERPO).</a:t>
            </a:r>
            <a:endParaRPr lang="es-ES" sz="2800" dirty="0"/>
          </a:p>
        </p:txBody>
      </p:sp>
      <p:sp>
        <p:nvSpPr>
          <p:cNvPr id="6" name="5 Rectángulo"/>
          <p:cNvSpPr/>
          <p:nvPr/>
        </p:nvSpPr>
        <p:spPr>
          <a:xfrm>
            <a:off x="553656" y="4008878"/>
            <a:ext cx="660758" cy="769441"/>
          </a:xfrm>
          <a:prstGeom prst="rect">
            <a:avLst/>
          </a:prstGeom>
        </p:spPr>
        <p:txBody>
          <a:bodyPr wrap="none">
            <a:spAutoFit/>
          </a:bodyPr>
          <a:lstStyle/>
          <a:p>
            <a:r>
              <a:rPr lang="es-ES" sz="4400" dirty="0" smtClean="0">
                <a:latin typeface="Vivaldi" pitchFamily="66" charset="0"/>
              </a:rPr>
              <a:t>del</a:t>
            </a:r>
            <a:endParaRPr lang="es-ES" sz="4400" dirty="0"/>
          </a:p>
        </p:txBody>
      </p:sp>
      <p:pic>
        <p:nvPicPr>
          <p:cNvPr id="12" name="11 Imagen" descr="haifa-el-santuario-bahai-y-sus-jardines-sobre-el-monte-carmel-l1.jpg"/>
          <p:cNvPicPr>
            <a:picLocks noChangeAspect="1"/>
          </p:cNvPicPr>
          <p:nvPr/>
        </p:nvPicPr>
        <p:blipFill>
          <a:blip r:embed="rId3"/>
          <a:stretch>
            <a:fillRect/>
          </a:stretch>
        </p:blipFill>
        <p:spPr>
          <a:xfrm>
            <a:off x="3500430" y="214290"/>
            <a:ext cx="2286016" cy="1785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20 CuadroTexto"/>
          <p:cNvSpPr txBox="1"/>
          <p:nvPr/>
        </p:nvSpPr>
        <p:spPr>
          <a:xfrm>
            <a:off x="3286116" y="6072206"/>
            <a:ext cx="2643206" cy="400110"/>
          </a:xfrm>
          <a:prstGeom prst="rect">
            <a:avLst/>
          </a:prstGeom>
          <a:noFill/>
        </p:spPr>
        <p:txBody>
          <a:bodyPr wrap="square" rtlCol="0">
            <a:spAutoFit/>
          </a:bodyPr>
          <a:lstStyle/>
          <a:p>
            <a:pPr algn="ctr"/>
            <a:r>
              <a:rPr lang="es-ES_tradnl" sz="2000" b="1" dirty="0" smtClean="0"/>
              <a:t>Dr. Argenis Mayz</a:t>
            </a:r>
            <a:endParaRPr lang="es-VE" sz="2000" b="1" dirty="0"/>
          </a:p>
        </p:txBody>
      </p:sp>
      <p:pic>
        <p:nvPicPr>
          <p:cNvPr id="16" name="15 Imagen" descr="7681espiritusanto.jpg"/>
          <p:cNvPicPr>
            <a:picLocks noChangeAspect="1"/>
          </p:cNvPicPr>
          <p:nvPr/>
        </p:nvPicPr>
        <p:blipFill>
          <a:blip r:embed="rId4"/>
          <a:stretch>
            <a:fillRect/>
          </a:stretch>
        </p:blipFill>
        <p:spPr>
          <a:xfrm>
            <a:off x="642910" y="214290"/>
            <a:ext cx="2500330" cy="1785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22 Imagen" descr="11804392985Pn42m.jpg"/>
          <p:cNvPicPr>
            <a:picLocks noChangeAspect="1"/>
          </p:cNvPicPr>
          <p:nvPr/>
        </p:nvPicPr>
        <p:blipFill>
          <a:blip r:embed="rId5"/>
          <a:stretch>
            <a:fillRect/>
          </a:stretch>
        </p:blipFill>
        <p:spPr>
          <a:xfrm>
            <a:off x="6143636" y="214290"/>
            <a:ext cx="2428892" cy="1785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4" name="23 CuadroTexto"/>
          <p:cNvSpPr txBox="1"/>
          <p:nvPr/>
        </p:nvSpPr>
        <p:spPr>
          <a:xfrm>
            <a:off x="3071802" y="6324921"/>
            <a:ext cx="2643206" cy="461665"/>
          </a:xfrm>
          <a:prstGeom prst="rect">
            <a:avLst/>
          </a:prstGeom>
          <a:noFill/>
        </p:spPr>
        <p:txBody>
          <a:bodyPr wrap="square" rtlCol="0">
            <a:spAutoFit/>
          </a:bodyPr>
          <a:lstStyle/>
          <a:p>
            <a:pPr algn="ctr"/>
            <a:r>
              <a:rPr lang="es-ES_tradnl" sz="2400" dirty="0" smtClean="0">
                <a:latin typeface="Agency FB" pitchFamily="34" charset="0"/>
              </a:rPr>
              <a:t>Dir. Salud U.V.O</a:t>
            </a:r>
            <a:endParaRPr lang="es-VE" sz="2400" dirty="0">
              <a:latin typeface="Agency FB"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1"/>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600"/>
                            </p:stCondLst>
                            <p:childTnLst>
                              <p:par>
                                <p:cTn id="26" presetID="43" presetClass="entr" presetSubtype="0" fill="hold" nodeType="afterEffect">
                                  <p:stCondLst>
                                    <p:cond delay="0"/>
                                  </p:stCondLst>
                                  <p:iterate type="lt">
                                    <p:tmPct val="10000"/>
                                  </p:iterate>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
                                        <p:tgtEl>
                                          <p:spTgt spid="4">
                                            <p:txEl>
                                              <p:pRg st="0" end="0"/>
                                            </p:txEl>
                                          </p:spTgt>
                                        </p:tgtEl>
                                      </p:cBhvr>
                                    </p:animEffect>
                                    <p:anim calcmode="lin" valueType="num">
                                      <p:cBhvr>
                                        <p:cTn id="29"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4100"/>
                            </p:stCondLst>
                            <p:childTnLst>
                              <p:par>
                                <p:cTn id="34" presetID="51"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93" decel="100000"/>
                                        <p:tgtEl>
                                          <p:spTgt spid="5"/>
                                        </p:tgtEl>
                                      </p:cBhvr>
                                    </p:animEffect>
                                    <p:animScale>
                                      <p:cBhvr>
                                        <p:cTn id="37" dur="193" decel="100000"/>
                                        <p:tgtEl>
                                          <p:spTgt spid="5"/>
                                        </p:tgtEl>
                                      </p:cBhvr>
                                      <p:from x="10000" y="10000"/>
                                      <p:to x="200000" y="450000"/>
                                    </p:animScale>
                                    <p:animScale>
                                      <p:cBhvr>
                                        <p:cTn id="38" dur="308" accel="100000" fill="hold">
                                          <p:stCondLst>
                                            <p:cond delay="193"/>
                                          </p:stCondLst>
                                        </p:cTn>
                                        <p:tgtEl>
                                          <p:spTgt spid="5"/>
                                        </p:tgtEl>
                                      </p:cBhvr>
                                      <p:from x="200000" y="450000"/>
                                      <p:to x="100000" y="100000"/>
                                    </p:animScale>
                                    <p:set>
                                      <p:cBhvr>
                                        <p:cTn id="39" dur="193" fill="hold"/>
                                        <p:tgtEl>
                                          <p:spTgt spid="5"/>
                                        </p:tgtEl>
                                        <p:attrNameLst>
                                          <p:attrName>ppt_x</p:attrName>
                                        </p:attrNameLst>
                                      </p:cBhvr>
                                      <p:to>
                                        <p:strVal val="(0.5)"/>
                                      </p:to>
                                    </p:set>
                                    <p:anim from="(0.5)" to="(#ppt_x)" calcmode="lin" valueType="num">
                                      <p:cBhvr>
                                        <p:cTn id="40" dur="308" accel="100000" fill="hold">
                                          <p:stCondLst>
                                            <p:cond delay="193"/>
                                          </p:stCondLst>
                                        </p:cTn>
                                        <p:tgtEl>
                                          <p:spTgt spid="5"/>
                                        </p:tgtEl>
                                        <p:attrNameLst>
                                          <p:attrName>ppt_x</p:attrName>
                                        </p:attrNameLst>
                                      </p:cBhvr>
                                    </p:anim>
                                    <p:set>
                                      <p:cBhvr>
                                        <p:cTn id="41" dur="193" fill="hold"/>
                                        <p:tgtEl>
                                          <p:spTgt spid="5"/>
                                        </p:tgtEl>
                                        <p:attrNameLst>
                                          <p:attrName>ppt_y</p:attrName>
                                        </p:attrNameLst>
                                      </p:cBhvr>
                                      <p:to>
                                        <p:strVal val="(#ppt_y+0.4)"/>
                                      </p:to>
                                    </p:set>
                                    <p:anim from="(#ppt_y+0.4)" to="(#ppt_y)" calcmode="lin" valueType="num">
                                      <p:cBhvr>
                                        <p:cTn id="42" dur="308" accel="100000" fill="hold">
                                          <p:stCondLst>
                                            <p:cond delay="193"/>
                                          </p:stCondLst>
                                        </p:cTn>
                                        <p:tgtEl>
                                          <p:spTgt spid="5"/>
                                        </p:tgtEl>
                                        <p:attrNameLst>
                                          <p:attrName>ppt_y</p:attrName>
                                        </p:attrNameLst>
                                      </p:cBhvr>
                                    </p:anim>
                                  </p:childTnLst>
                                </p:cTn>
                              </p:par>
                            </p:childTnLst>
                          </p:cTn>
                        </p:par>
                        <p:par>
                          <p:cTn id="43" fill="hold">
                            <p:stCondLst>
                              <p:cond delay="4601"/>
                            </p:stCondLst>
                            <p:childTnLst>
                              <p:par>
                                <p:cTn id="44" presetID="51"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385" decel="100000"/>
                                        <p:tgtEl>
                                          <p:spTgt spid="16"/>
                                        </p:tgtEl>
                                      </p:cBhvr>
                                    </p:animEffect>
                                    <p:animScale>
                                      <p:cBhvr>
                                        <p:cTn id="47" dur="385" decel="100000"/>
                                        <p:tgtEl>
                                          <p:spTgt spid="16"/>
                                        </p:tgtEl>
                                      </p:cBhvr>
                                      <p:from x="10000" y="10000"/>
                                      <p:to x="200000" y="450000"/>
                                    </p:animScale>
                                    <p:animScale>
                                      <p:cBhvr>
                                        <p:cTn id="48" dur="615" accel="100000" fill="hold">
                                          <p:stCondLst>
                                            <p:cond delay="385"/>
                                          </p:stCondLst>
                                        </p:cTn>
                                        <p:tgtEl>
                                          <p:spTgt spid="16"/>
                                        </p:tgtEl>
                                      </p:cBhvr>
                                      <p:from x="200000" y="450000"/>
                                      <p:to x="100000" y="100000"/>
                                    </p:animScale>
                                    <p:set>
                                      <p:cBhvr>
                                        <p:cTn id="49" dur="385" fill="hold"/>
                                        <p:tgtEl>
                                          <p:spTgt spid="16"/>
                                        </p:tgtEl>
                                        <p:attrNameLst>
                                          <p:attrName>ppt_x</p:attrName>
                                        </p:attrNameLst>
                                      </p:cBhvr>
                                      <p:to>
                                        <p:strVal val="(0.5)"/>
                                      </p:to>
                                    </p:set>
                                    <p:anim from="(0.5)" to="(#ppt_x)" calcmode="lin" valueType="num">
                                      <p:cBhvr>
                                        <p:cTn id="50" dur="615" accel="100000" fill="hold">
                                          <p:stCondLst>
                                            <p:cond delay="385"/>
                                          </p:stCondLst>
                                        </p:cTn>
                                        <p:tgtEl>
                                          <p:spTgt spid="16"/>
                                        </p:tgtEl>
                                        <p:attrNameLst>
                                          <p:attrName>ppt_x</p:attrName>
                                        </p:attrNameLst>
                                      </p:cBhvr>
                                    </p:anim>
                                    <p:set>
                                      <p:cBhvr>
                                        <p:cTn id="51" dur="385" fill="hold"/>
                                        <p:tgtEl>
                                          <p:spTgt spid="16"/>
                                        </p:tgtEl>
                                        <p:attrNameLst>
                                          <p:attrName>ppt_y</p:attrName>
                                        </p:attrNameLst>
                                      </p:cBhvr>
                                      <p:to>
                                        <p:strVal val="(#ppt_y+0.4)"/>
                                      </p:to>
                                    </p:set>
                                    <p:anim from="(#ppt_y+0.4)" to="(#ppt_y)" calcmode="lin" valueType="num">
                                      <p:cBhvr>
                                        <p:cTn id="52" dur="615" accel="100000" fill="hold">
                                          <p:stCondLst>
                                            <p:cond delay="385"/>
                                          </p:stCondLst>
                                        </p:cTn>
                                        <p:tgtEl>
                                          <p:spTgt spid="16"/>
                                        </p:tgtEl>
                                        <p:attrNameLst>
                                          <p:attrName>ppt_y</p:attrName>
                                        </p:attrNameLst>
                                      </p:cBhvr>
                                    </p:anim>
                                  </p:childTnLst>
                                </p:cTn>
                              </p:par>
                            </p:childTnLst>
                          </p:cTn>
                        </p:par>
                        <p:par>
                          <p:cTn id="53" fill="hold">
                            <p:stCondLst>
                              <p:cond delay="5601"/>
                            </p:stCondLst>
                            <p:childTnLst>
                              <p:par>
                                <p:cTn id="54" presetID="51"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385" decel="100000"/>
                                        <p:tgtEl>
                                          <p:spTgt spid="12"/>
                                        </p:tgtEl>
                                      </p:cBhvr>
                                    </p:animEffect>
                                    <p:animScale>
                                      <p:cBhvr>
                                        <p:cTn id="57" dur="385" decel="100000"/>
                                        <p:tgtEl>
                                          <p:spTgt spid="12"/>
                                        </p:tgtEl>
                                      </p:cBhvr>
                                      <p:from x="10000" y="10000"/>
                                      <p:to x="200000" y="450000"/>
                                    </p:animScale>
                                    <p:animScale>
                                      <p:cBhvr>
                                        <p:cTn id="58" dur="615" accel="100000" fill="hold">
                                          <p:stCondLst>
                                            <p:cond delay="385"/>
                                          </p:stCondLst>
                                        </p:cTn>
                                        <p:tgtEl>
                                          <p:spTgt spid="12"/>
                                        </p:tgtEl>
                                      </p:cBhvr>
                                      <p:from x="200000" y="450000"/>
                                      <p:to x="100000" y="100000"/>
                                    </p:animScale>
                                    <p:set>
                                      <p:cBhvr>
                                        <p:cTn id="59" dur="385" fill="hold"/>
                                        <p:tgtEl>
                                          <p:spTgt spid="12"/>
                                        </p:tgtEl>
                                        <p:attrNameLst>
                                          <p:attrName>ppt_x</p:attrName>
                                        </p:attrNameLst>
                                      </p:cBhvr>
                                      <p:to>
                                        <p:strVal val="(0.5)"/>
                                      </p:to>
                                    </p:set>
                                    <p:anim from="(0.5)" to="(#ppt_x)" calcmode="lin" valueType="num">
                                      <p:cBhvr>
                                        <p:cTn id="60" dur="615" accel="100000" fill="hold">
                                          <p:stCondLst>
                                            <p:cond delay="385"/>
                                          </p:stCondLst>
                                        </p:cTn>
                                        <p:tgtEl>
                                          <p:spTgt spid="12"/>
                                        </p:tgtEl>
                                        <p:attrNameLst>
                                          <p:attrName>ppt_x</p:attrName>
                                        </p:attrNameLst>
                                      </p:cBhvr>
                                    </p:anim>
                                    <p:set>
                                      <p:cBhvr>
                                        <p:cTn id="61" dur="385" fill="hold"/>
                                        <p:tgtEl>
                                          <p:spTgt spid="12"/>
                                        </p:tgtEl>
                                        <p:attrNameLst>
                                          <p:attrName>ppt_y</p:attrName>
                                        </p:attrNameLst>
                                      </p:cBhvr>
                                      <p:to>
                                        <p:strVal val="(#ppt_y+0.4)"/>
                                      </p:to>
                                    </p:set>
                                    <p:anim from="(#ppt_y+0.4)" to="(#ppt_y)" calcmode="lin" valueType="num">
                                      <p:cBhvr>
                                        <p:cTn id="62" dur="615" accel="100000" fill="hold">
                                          <p:stCondLst>
                                            <p:cond delay="385"/>
                                          </p:stCondLst>
                                        </p:cTn>
                                        <p:tgtEl>
                                          <p:spTgt spid="12"/>
                                        </p:tgtEl>
                                        <p:attrNameLst>
                                          <p:attrName>ppt_y</p:attrName>
                                        </p:attrNameLst>
                                      </p:cBhvr>
                                    </p:anim>
                                  </p:childTnLst>
                                </p:cTn>
                              </p:par>
                            </p:childTnLst>
                          </p:cTn>
                        </p:par>
                        <p:par>
                          <p:cTn id="63" fill="hold">
                            <p:stCondLst>
                              <p:cond delay="6601"/>
                            </p:stCondLst>
                            <p:childTnLst>
                              <p:par>
                                <p:cTn id="64" presetID="51" presetClass="entr" presetSubtype="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385" decel="100000"/>
                                        <p:tgtEl>
                                          <p:spTgt spid="23"/>
                                        </p:tgtEl>
                                      </p:cBhvr>
                                    </p:animEffect>
                                    <p:animScale>
                                      <p:cBhvr>
                                        <p:cTn id="67" dur="385" decel="100000"/>
                                        <p:tgtEl>
                                          <p:spTgt spid="23"/>
                                        </p:tgtEl>
                                      </p:cBhvr>
                                      <p:from x="10000" y="10000"/>
                                      <p:to x="200000" y="450000"/>
                                    </p:animScale>
                                    <p:animScale>
                                      <p:cBhvr>
                                        <p:cTn id="68" dur="615" accel="100000" fill="hold">
                                          <p:stCondLst>
                                            <p:cond delay="385"/>
                                          </p:stCondLst>
                                        </p:cTn>
                                        <p:tgtEl>
                                          <p:spTgt spid="23"/>
                                        </p:tgtEl>
                                      </p:cBhvr>
                                      <p:from x="200000" y="450000"/>
                                      <p:to x="100000" y="100000"/>
                                    </p:animScale>
                                    <p:set>
                                      <p:cBhvr>
                                        <p:cTn id="69" dur="385" fill="hold"/>
                                        <p:tgtEl>
                                          <p:spTgt spid="23"/>
                                        </p:tgtEl>
                                        <p:attrNameLst>
                                          <p:attrName>ppt_x</p:attrName>
                                        </p:attrNameLst>
                                      </p:cBhvr>
                                      <p:to>
                                        <p:strVal val="(0.5)"/>
                                      </p:to>
                                    </p:set>
                                    <p:anim from="(0.5)" to="(#ppt_x)" calcmode="lin" valueType="num">
                                      <p:cBhvr>
                                        <p:cTn id="70" dur="615" accel="100000" fill="hold">
                                          <p:stCondLst>
                                            <p:cond delay="385"/>
                                          </p:stCondLst>
                                        </p:cTn>
                                        <p:tgtEl>
                                          <p:spTgt spid="23"/>
                                        </p:tgtEl>
                                        <p:attrNameLst>
                                          <p:attrName>ppt_x</p:attrName>
                                        </p:attrNameLst>
                                      </p:cBhvr>
                                    </p:anim>
                                    <p:set>
                                      <p:cBhvr>
                                        <p:cTn id="71" dur="385" fill="hold"/>
                                        <p:tgtEl>
                                          <p:spTgt spid="23"/>
                                        </p:tgtEl>
                                        <p:attrNameLst>
                                          <p:attrName>ppt_y</p:attrName>
                                        </p:attrNameLst>
                                      </p:cBhvr>
                                      <p:to>
                                        <p:strVal val="(#ppt_y+0.4)"/>
                                      </p:to>
                                    </p:set>
                                    <p:anim from="(#ppt_y+0.4)" to="(#ppt_y)" calcmode="lin" valueType="num">
                                      <p:cBhvr>
                                        <p:cTn id="72" dur="615" accel="100000" fill="hold">
                                          <p:stCondLst>
                                            <p:cond delay="385"/>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857232"/>
            <a:ext cx="8229600" cy="1066800"/>
          </a:xfrm>
        </p:spPr>
        <p:txBody>
          <a:bodyPr>
            <a:noAutofit/>
          </a:bodyPr>
          <a:lstStyle/>
          <a:p>
            <a:r>
              <a:rPr lang="es-ES" sz="4400" b="1" dirty="0" smtClean="0"/>
              <a:t>Algunos efectos (físicos) del consumo de carnes. </a:t>
            </a:r>
            <a:endParaRPr lang="es-ES" sz="4400" b="1" dirty="0"/>
          </a:p>
        </p:txBody>
      </p:sp>
      <p:sp>
        <p:nvSpPr>
          <p:cNvPr id="3" name="2 Marcador de contenido"/>
          <p:cNvSpPr>
            <a:spLocks noGrp="1"/>
          </p:cNvSpPr>
          <p:nvPr>
            <p:ph idx="1"/>
          </p:nvPr>
        </p:nvSpPr>
        <p:spPr/>
        <p:txBody>
          <a:bodyPr>
            <a:normAutofit fontScale="92500" lnSpcReduction="20000"/>
          </a:bodyPr>
          <a:lstStyle/>
          <a:p>
            <a:r>
              <a:rPr lang="es-ES" sz="3600" dirty="0" smtClean="0"/>
              <a:t>Enfermedades cardiovasculares.</a:t>
            </a:r>
          </a:p>
          <a:p>
            <a:r>
              <a:rPr lang="es-ES" sz="3600" dirty="0" smtClean="0"/>
              <a:t>Hipertensión arterial.</a:t>
            </a:r>
          </a:p>
          <a:p>
            <a:r>
              <a:rPr lang="es-ES" sz="3600" dirty="0" smtClean="0"/>
              <a:t>Diabetes.</a:t>
            </a:r>
          </a:p>
          <a:p>
            <a:r>
              <a:rPr lang="es-ES" sz="3600" dirty="0" smtClean="0"/>
              <a:t>Enfermedades cerebro vasculares.</a:t>
            </a:r>
          </a:p>
          <a:p>
            <a:r>
              <a:rPr lang="es-ES" sz="3600" dirty="0" smtClean="0"/>
              <a:t>Obesidad.</a:t>
            </a:r>
          </a:p>
          <a:p>
            <a:r>
              <a:rPr lang="es-ES" sz="3600" dirty="0" smtClean="0"/>
              <a:t>Cáncer.</a:t>
            </a:r>
          </a:p>
          <a:p>
            <a:r>
              <a:rPr lang="es-ES" sz="3600" dirty="0" smtClean="0"/>
              <a:t>Artritis.</a:t>
            </a:r>
          </a:p>
          <a:p>
            <a:r>
              <a:rPr lang="es-ES" sz="3600" dirty="0" smtClean="0"/>
              <a:t>Etc.</a:t>
            </a:r>
          </a:p>
          <a:p>
            <a:pPr>
              <a:buNone/>
            </a:pPr>
            <a:r>
              <a:rPr lang="es-ES" dirty="0" smtClean="0"/>
              <a:t> </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14348" y="428604"/>
          <a:ext cx="8715405" cy="6409636"/>
        </p:xfrm>
        <a:graphic>
          <a:graphicData uri="http://schemas.openxmlformats.org/drawingml/2006/table">
            <a:tbl>
              <a:tblPr/>
              <a:tblGrid>
                <a:gridCol w="333984"/>
                <a:gridCol w="4739399"/>
                <a:gridCol w="1145091"/>
                <a:gridCol w="1542690"/>
                <a:gridCol w="954241"/>
              </a:tblGrid>
              <a:tr h="168442">
                <a:tc gridSpan="3">
                  <a:txBody>
                    <a:bodyPr/>
                    <a:lstStyle/>
                    <a:p>
                      <a:pPr algn="l" fontAlgn="b"/>
                      <a:r>
                        <a:rPr lang="es-ES" sz="1050" b="1" i="0" u="none" strike="noStrike" dirty="0">
                          <a:latin typeface="Times New Roman"/>
                        </a:rPr>
                        <a:t>Venezuela. Diez Principales Causas de Muerte en Hombres. Diagnosticadas y Especificadas, 2004.</a:t>
                      </a:r>
                    </a:p>
                  </a:txBody>
                  <a:tcPr marL="6959" marR="6959" marT="6959" marB="0" anchor="b">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700" b="0" i="0" u="none" strike="noStrike">
                          <a:latin typeface="Times New Roman"/>
                        </a:rPr>
                        <a:t> </a:t>
                      </a:r>
                    </a:p>
                  </a:txBody>
                  <a:tcPr marL="6959" marR="6959" marT="6959" marB="0" anchor="b">
                    <a:lnL>
                      <a:noFill/>
                    </a:lnL>
                    <a:lnR>
                      <a:noFill/>
                    </a:lnR>
                    <a:lnT>
                      <a:noFill/>
                    </a:lnT>
                    <a:lnB>
                      <a:noFill/>
                    </a:lnB>
                    <a:solidFill>
                      <a:srgbClr val="FFFFFF"/>
                    </a:solidFill>
                  </a:tcPr>
                </a:tc>
                <a:tc>
                  <a:txBody>
                    <a:bodyPr/>
                    <a:lstStyle/>
                    <a:p>
                      <a:pPr algn="l" fontAlgn="b"/>
                      <a:r>
                        <a:rPr lang="es-ES" sz="700" b="0" i="0" u="none" strike="noStrike">
                          <a:latin typeface="Times New Roman"/>
                        </a:rPr>
                        <a:t> </a:t>
                      </a:r>
                    </a:p>
                  </a:txBody>
                  <a:tcPr marL="6959" marR="6959" marT="6959" marB="0" anchor="b">
                    <a:lnL>
                      <a:noFill/>
                    </a:lnL>
                    <a:lnR>
                      <a:noFill/>
                    </a:lnR>
                    <a:lnT>
                      <a:noFill/>
                    </a:lnT>
                    <a:lnB>
                      <a:noFill/>
                    </a:lnB>
                    <a:solidFill>
                      <a:srgbClr val="FFFFFF"/>
                    </a:solidFill>
                  </a:tcPr>
                </a:tc>
              </a:tr>
              <a:tr h="178350">
                <a:tc>
                  <a:txBody>
                    <a:bodyPr/>
                    <a:lstStyle/>
                    <a:p>
                      <a:pPr algn="l" fontAlgn="b"/>
                      <a:r>
                        <a:rPr lang="es-ES" sz="1100" b="0" i="0" u="none" strike="noStrike">
                          <a:latin typeface="Times New Roman"/>
                        </a:rPr>
                        <a:t> </a:t>
                      </a:r>
                    </a:p>
                  </a:txBody>
                  <a:tcPr marL="6959" marR="6959" marT="695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dirty="0">
                          <a:latin typeface="Times New Roman"/>
                        </a:rPr>
                        <a:t> </a:t>
                      </a:r>
                    </a:p>
                  </a:txBody>
                  <a:tcPr marL="6959" marR="6959" marT="695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700" b="0" i="0" u="none" strike="noStrike" dirty="0">
                          <a:latin typeface="Times New Roman"/>
                        </a:rPr>
                        <a:t> </a:t>
                      </a:r>
                    </a:p>
                  </a:txBody>
                  <a:tcPr marL="6959" marR="6959" marT="695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700" b="0" i="0" u="none" strike="noStrike">
                          <a:latin typeface="Times New Roman"/>
                        </a:rPr>
                        <a:t> </a:t>
                      </a:r>
                    </a:p>
                  </a:txBody>
                  <a:tcPr marL="6959" marR="6959" marT="695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700" b="0" i="0" u="none" strike="noStrike">
                          <a:latin typeface="Times New Roman"/>
                        </a:rPr>
                        <a:t> </a:t>
                      </a:r>
                    </a:p>
                  </a:txBody>
                  <a:tcPr marL="6959" marR="6959" marT="6959" marB="0" anchor="b">
                    <a:lnL>
                      <a:noFill/>
                    </a:lnL>
                    <a:lnR>
                      <a:noFill/>
                    </a:lnR>
                    <a:lnT>
                      <a:noFill/>
                    </a:lnT>
                    <a:lnB>
                      <a:noFill/>
                    </a:lnB>
                    <a:solidFill>
                      <a:srgbClr val="FFFFFF"/>
                    </a:solidFill>
                  </a:tcPr>
                </a:tc>
              </a:tr>
              <a:tr h="386427">
                <a:tc gridSpan="2">
                  <a:txBody>
                    <a:bodyPr/>
                    <a:lstStyle/>
                    <a:p>
                      <a:pPr algn="ctr" fontAlgn="ctr"/>
                      <a:r>
                        <a:rPr lang="es-ES" sz="1100" b="1" i="0" u="none" strike="noStrike">
                          <a:solidFill>
                            <a:srgbClr val="000000"/>
                          </a:solidFill>
                          <a:latin typeface="Times New Roman"/>
                        </a:rPr>
                        <a:t> GRUPO DE CAUSAS </a:t>
                      </a:r>
                    </a:p>
                  </a:txBody>
                  <a:tcPr marL="6959" marR="6959" marT="6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ctr" fontAlgn="ctr"/>
                      <a:r>
                        <a:rPr lang="es-ES" sz="1100" b="1" i="0" u="none" strike="noStrike" dirty="0">
                          <a:solidFill>
                            <a:srgbClr val="000000"/>
                          </a:solidFill>
                          <a:latin typeface="Times New Roman"/>
                        </a:rPr>
                        <a:t> Mortalidad Diagnosticada </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Times New Roman"/>
                        </a:rPr>
                        <a:t>Porcentajes </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1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S" sz="1100" b="1" i="0" u="none" strike="noStrike">
                          <a:solidFill>
                            <a:srgbClr val="000000"/>
                          </a:solidFill>
                          <a:latin typeface="Times New Roman"/>
                        </a:rPr>
                        <a:t>Enfermedades del corazon (I05-I09, I11, I13, I21-I51)</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S" sz="1100" b="1" i="0" u="none" strike="noStrike">
                          <a:solidFill>
                            <a:srgbClr val="000000"/>
                          </a:solidFill>
                          <a:latin typeface="Times New Roman"/>
                        </a:rPr>
                        <a:t>                  13.825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s-ES" sz="1100" b="1" i="0" u="none" strike="noStrike">
                          <a:solidFill>
                            <a:srgbClr val="000000"/>
                          </a:solidFill>
                          <a:latin typeface="Times New Roman"/>
                        </a:rPr>
                        <a:t>19,63%</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2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3CDDD"/>
                    </a:solidFill>
                  </a:tcPr>
                </a:tc>
                <a:tc>
                  <a:txBody>
                    <a:bodyPr/>
                    <a:lstStyle/>
                    <a:p>
                      <a:pPr algn="l" fontAlgn="b"/>
                      <a:r>
                        <a:rPr lang="es-ES" sz="1100" b="1" i="0" u="none" strike="noStrike">
                          <a:solidFill>
                            <a:srgbClr val="000000"/>
                          </a:solidFill>
                          <a:latin typeface="Times New Roman"/>
                        </a:rPr>
                        <a:t>Cáncer. (C00 - C97)</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3CDDD"/>
                    </a:solidFill>
                  </a:tcPr>
                </a:tc>
                <a:tc>
                  <a:txBody>
                    <a:bodyPr/>
                    <a:lstStyle/>
                    <a:p>
                      <a:pPr algn="l" fontAlgn="b"/>
                      <a:r>
                        <a:rPr lang="es-ES" sz="1100" b="1" i="0" u="none" strike="noStrike">
                          <a:solidFill>
                            <a:srgbClr val="000000"/>
                          </a:solidFill>
                          <a:latin typeface="Times New Roman"/>
                        </a:rPr>
                        <a:t>                    8.835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3CDDD"/>
                    </a:solidFill>
                  </a:tcPr>
                </a:tc>
                <a:tc>
                  <a:txBody>
                    <a:bodyPr/>
                    <a:lstStyle/>
                    <a:p>
                      <a:pPr algn="r" fontAlgn="ctr"/>
                      <a:r>
                        <a:rPr lang="es-ES" sz="1100" b="1" i="0" u="none" strike="noStrike">
                          <a:solidFill>
                            <a:srgbClr val="000000"/>
                          </a:solidFill>
                          <a:latin typeface="Times New Roman"/>
                        </a:rPr>
                        <a:t>12,55%</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3CDDD"/>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Tumores malignos de los órganos digestivos. (C15-C26)</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2.552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3,62%</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97251">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Tumores malignos de los órganos respiratorios e intratorácicos incluye: oído medio.. (C30-C39)</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1.960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2,78%</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Tumores malignos de los órganos genitales masculinos. (C60-C63)</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1.799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2,55%</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97251">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Tumores malignos, del tejido linfático, de los órganos hematopoyético y de tejidos afines. (C81-C96)</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928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1,32%</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3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Suicidios y Homicidios. (X60-Y09). (2)</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7.728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10,91%</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Homicidios . (X85-Y09) . (2)</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6.895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9,73%</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Suicidios . (X60-X84) . (2)</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833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1,18%</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4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Accidentes de Todo Tipo. (V01 - X59). (2)</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6.448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9,10%</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Accidentes de Trafico de Vehiculos de Motor . (V01-V89) . (2)</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4.236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5,98%</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Otros Accidentes . (V90-X59) . (2)</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2.212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3,12%</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5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s-ES" sz="1100" b="1" i="0" u="none" strike="noStrike">
                          <a:solidFill>
                            <a:srgbClr val="000000"/>
                          </a:solidFill>
                          <a:latin typeface="Times New Roman"/>
                        </a:rPr>
                        <a:t>Enfermedades Cerebrovasculares. (I60-I69)</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s-ES" sz="1100" b="1" i="0" u="none" strike="noStrike">
                          <a:solidFill>
                            <a:srgbClr val="000000"/>
                          </a:solidFill>
                          <a:latin typeface="Times New Roman"/>
                        </a:rPr>
                        <a:t>                    4.127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r" fontAlgn="ctr"/>
                      <a:r>
                        <a:rPr lang="es-ES" sz="1100" b="1" i="0" u="none" strike="noStrike">
                          <a:solidFill>
                            <a:srgbClr val="000000"/>
                          </a:solidFill>
                          <a:latin typeface="Times New Roman"/>
                        </a:rPr>
                        <a:t>5,86%</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6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s-ES" sz="1100" b="1" i="0" u="none" strike="noStrike">
                          <a:solidFill>
                            <a:srgbClr val="000000"/>
                          </a:solidFill>
                          <a:latin typeface="Times New Roman"/>
                        </a:rPr>
                        <a:t>Diabetes. (E10-E14)</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s-ES" sz="1100" b="1" i="0" u="none" strike="noStrike">
                          <a:solidFill>
                            <a:srgbClr val="000000"/>
                          </a:solidFill>
                          <a:latin typeface="Times New Roman"/>
                        </a:rPr>
                        <a:t>                    3.445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r" fontAlgn="ctr"/>
                      <a:r>
                        <a:rPr lang="es-ES" sz="1100" b="1" i="0" u="none" strike="noStrike">
                          <a:solidFill>
                            <a:srgbClr val="000000"/>
                          </a:solidFill>
                          <a:latin typeface="Times New Roman"/>
                        </a:rPr>
                        <a:t>4,89%</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7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Ciertas afecciones originadas en el período perinatal. (P00-P96) (3)</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3.028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4,30%</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97251">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Trastornos respiratorios y cardiovasculares específicos del período perinatal. (P20-P29) (3)</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1.955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2,78%</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8259">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Infecciones específicas del período perinatal. . (P35-P39) . (3)</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1100" b="1" i="0" u="none" strike="noStrike">
                          <a:solidFill>
                            <a:srgbClr val="000000"/>
                          </a:solidFill>
                          <a:latin typeface="Times New Roman"/>
                        </a:rPr>
                        <a:t>                       618 </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0,88%</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97251">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Feto y recién nacido afectados por factores maternos y por complicaciones del embarazo, del trabajo de parto y del parto (P00-P04) (3)</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209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0,30%</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97251">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Trastornos hemorrágicos y hematológicos del feto y del recién nacido. . (P50-P61) . (3)</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66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0,09%</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8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Enfermedades crónicas de las vías respiratorias inferiores. (J40-J47)</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1.731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2,46%</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9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Enfermedades del hígado. (K70-K77)</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1.677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2,38%</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Cirrosis y fibrosis Hepatica . (K70.2,K70.3,K74)</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1.258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1,79%</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l" fontAlgn="b"/>
                      <a:r>
                        <a:rPr lang="es-ES" sz="1100" b="1" i="0" u="none" strike="noStrike">
                          <a:solidFill>
                            <a:srgbClr val="000000"/>
                          </a:solidFill>
                          <a:latin typeface="Times New Roman"/>
                        </a:rPr>
                        <a:t>  10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Influenza y neumonía. (J10-J18)</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100" b="1" i="0" u="none" strike="noStrike">
                          <a:solidFill>
                            <a:srgbClr val="000000"/>
                          </a:solidFill>
                          <a:latin typeface="Times New Roman"/>
                        </a:rPr>
                        <a:t>                    1.549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1100" b="1" i="0" u="none" strike="noStrike">
                          <a:solidFill>
                            <a:srgbClr val="000000"/>
                          </a:solidFill>
                          <a:latin typeface="Times New Roman"/>
                        </a:rPr>
                        <a:t>2,20%</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200" b="1" i="0" u="none" strike="noStrike">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8350">
                <a:tc>
                  <a:txBody>
                    <a:bodyPr/>
                    <a:lstStyle/>
                    <a:p>
                      <a:pPr algn="r" fontAlgn="b"/>
                      <a:r>
                        <a:rPr lang="es-ES" sz="1100" b="1" i="0" u="none" strike="noStrike">
                          <a:solidFill>
                            <a:srgbClr val="000000"/>
                          </a:solidFill>
                          <a:latin typeface="Times New Roman"/>
                        </a:rPr>
                        <a:t> </a:t>
                      </a:r>
                    </a:p>
                  </a:txBody>
                  <a:tcPr marL="6959" marR="6959" marT="6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100" b="1" i="0" u="none" strike="noStrike">
                          <a:solidFill>
                            <a:srgbClr val="000000"/>
                          </a:solidFill>
                          <a:latin typeface="Times New Roman"/>
                        </a:rPr>
                        <a:t>Neumonía . (J12-J18)</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100" b="1" i="0" u="none" strike="noStrike">
                          <a:solidFill>
                            <a:srgbClr val="000000"/>
                          </a:solidFill>
                          <a:latin typeface="Times New Roman"/>
                        </a:rPr>
                        <a:t>                    1.545 </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100" b="1" i="0" u="none" strike="noStrike">
                          <a:solidFill>
                            <a:srgbClr val="000000"/>
                          </a:solidFill>
                          <a:latin typeface="Times New Roman"/>
                        </a:rPr>
                        <a:t>2,19%</a:t>
                      </a:r>
                    </a:p>
                  </a:txBody>
                  <a:tcPr marL="6959" marR="6959" marT="6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1" i="0" u="none" strike="noStrike" dirty="0">
                          <a:latin typeface="Times New Roman"/>
                        </a:rPr>
                        <a:t> </a:t>
                      </a:r>
                    </a:p>
                  </a:txBody>
                  <a:tcPr marL="6959" marR="6959" marT="695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8442">
                <a:tc>
                  <a:txBody>
                    <a:bodyPr/>
                    <a:lstStyle/>
                    <a:p>
                      <a:pPr algn="r" fontAlgn="b"/>
                      <a:r>
                        <a:rPr lang="es-ES" sz="1100" b="0" i="0" u="none" strike="noStrike">
                          <a:solidFill>
                            <a:srgbClr val="000000"/>
                          </a:solidFill>
                          <a:latin typeface="Times New Roman"/>
                        </a:rPr>
                        <a:t> </a:t>
                      </a:r>
                    </a:p>
                  </a:txBody>
                  <a:tcPr marL="6959" marR="6959" marT="69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dirty="0">
                          <a:solidFill>
                            <a:srgbClr val="000000"/>
                          </a:solidFill>
                          <a:latin typeface="Times New Roman"/>
                        </a:rPr>
                        <a:t> </a:t>
                      </a:r>
                    </a:p>
                  </a:txBody>
                  <a:tcPr marL="6959" marR="6959" marT="6959"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1100" b="0" i="0" u="none" strike="noStrike">
                          <a:solidFill>
                            <a:srgbClr val="000000"/>
                          </a:solidFill>
                          <a:latin typeface="Times New Roman"/>
                        </a:rPr>
                        <a:t> </a:t>
                      </a:r>
                    </a:p>
                  </a:txBody>
                  <a:tcPr marL="6959" marR="6959" marT="6959"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100" b="0" i="0" u="none" strike="noStrike">
                          <a:solidFill>
                            <a:srgbClr val="000000"/>
                          </a:solidFill>
                          <a:latin typeface="Times New Roman"/>
                        </a:rPr>
                        <a:t> </a:t>
                      </a:r>
                    </a:p>
                  </a:txBody>
                  <a:tcPr marL="6959" marR="6959" marT="6959"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dirty="0">
                          <a:latin typeface="Times New Roman"/>
                        </a:rPr>
                        <a:t> </a:t>
                      </a:r>
                    </a:p>
                  </a:txBody>
                  <a:tcPr marL="6959" marR="6959" marT="6959" marB="0" anchor="b">
                    <a:lnL>
                      <a:noFill/>
                    </a:lnL>
                    <a:lnR>
                      <a:noFill/>
                    </a:lnR>
                    <a:lnT>
                      <a:noFill/>
                    </a:lnT>
                    <a:lnB>
                      <a:noFill/>
                    </a:lnB>
                    <a:solidFill>
                      <a:srgbClr val="FFFFFF"/>
                    </a:solidFill>
                  </a:tcPr>
                </a:tc>
              </a:tr>
              <a:tr h="168442">
                <a:tc gridSpan="2">
                  <a:txBody>
                    <a:bodyPr/>
                    <a:lstStyle/>
                    <a:p>
                      <a:pPr algn="l" fontAlgn="b"/>
                      <a:r>
                        <a:rPr lang="es-ES" sz="1000" b="1" i="0" u="none" strike="noStrike" dirty="0">
                          <a:solidFill>
                            <a:srgbClr val="000000"/>
                          </a:solidFill>
                          <a:latin typeface="Times New Roman"/>
                        </a:rPr>
                        <a:t> Fuente: Anuario de Mortalidad 2004. Ministerio de Salud </a:t>
                      </a:r>
                    </a:p>
                  </a:txBody>
                  <a:tcPr marL="6959" marR="6959" marT="6959" marB="0" anchor="b">
                    <a:lnL>
                      <a:noFill/>
                    </a:lnL>
                    <a:lnR>
                      <a:noFill/>
                    </a:lnR>
                    <a:lnT>
                      <a:noFill/>
                    </a:lnT>
                    <a:lnB>
                      <a:noFill/>
                    </a:lnB>
                    <a:solidFill>
                      <a:srgbClr val="FFFFFF"/>
                    </a:solidFill>
                  </a:tcPr>
                </a:tc>
                <a:tc hMerge="1">
                  <a:txBody>
                    <a:bodyPr/>
                    <a:lstStyle/>
                    <a:p>
                      <a:endParaRPr lang="es-ES"/>
                    </a:p>
                  </a:txBody>
                  <a:tcPr/>
                </a:tc>
                <a:tc>
                  <a:txBody>
                    <a:bodyPr/>
                    <a:lstStyle/>
                    <a:p>
                      <a:pPr algn="l" fontAlgn="b"/>
                      <a:r>
                        <a:rPr lang="es-ES" sz="1000" b="0" i="0" u="none" strike="noStrike">
                          <a:solidFill>
                            <a:srgbClr val="000000"/>
                          </a:solidFill>
                          <a:latin typeface="Times New Roman"/>
                        </a:rPr>
                        <a:t> </a:t>
                      </a:r>
                    </a:p>
                  </a:txBody>
                  <a:tcPr marL="6959" marR="6959" marT="6959" marB="0" anchor="b">
                    <a:lnL>
                      <a:noFill/>
                    </a:lnL>
                    <a:lnR>
                      <a:noFill/>
                    </a:lnR>
                    <a:lnT>
                      <a:noFill/>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6959" marR="6959" marT="6959" marB="0" anchor="ctr">
                    <a:lnL>
                      <a:noFill/>
                    </a:lnL>
                    <a:lnR>
                      <a:noFill/>
                    </a:lnR>
                    <a:lnT>
                      <a:noFill/>
                    </a:lnT>
                    <a:lnB>
                      <a:noFill/>
                    </a:lnB>
                    <a:solidFill>
                      <a:srgbClr val="FFFFFF"/>
                    </a:solidFill>
                  </a:tcPr>
                </a:tc>
                <a:tc>
                  <a:txBody>
                    <a:bodyPr/>
                    <a:lstStyle/>
                    <a:p>
                      <a:pPr algn="l" fontAlgn="b"/>
                      <a:r>
                        <a:rPr lang="es-ES" sz="1050" b="0" i="0" u="none" strike="noStrike" dirty="0">
                          <a:latin typeface="Times New Roman"/>
                        </a:rPr>
                        <a:t> </a:t>
                      </a:r>
                    </a:p>
                  </a:txBody>
                  <a:tcPr marL="6959" marR="6959" marT="6959"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7000892" y="5857892"/>
            <a:ext cx="214310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7532490" y="928670"/>
            <a:ext cx="1611510" cy="461665"/>
          </a:xfrm>
          <a:prstGeom prst="rect">
            <a:avLst/>
          </a:prstGeom>
          <a:solidFill>
            <a:schemeClr val="bg1"/>
          </a:solidFill>
        </p:spPr>
        <p:txBody>
          <a:bodyPr wrap="square" rtlCol="0">
            <a:spAutoFit/>
          </a:bodyPr>
          <a:lstStyle/>
          <a:p>
            <a:r>
              <a:rPr lang="es-ES" sz="1200" dirty="0" smtClean="0"/>
              <a:t>Colesterol  y triglicéridos elevados</a:t>
            </a:r>
            <a:endParaRPr lang="es-ES" sz="1200" dirty="0"/>
          </a:p>
        </p:txBody>
      </p:sp>
      <p:sp>
        <p:nvSpPr>
          <p:cNvPr id="7" name="6 CuadroTexto"/>
          <p:cNvSpPr txBox="1"/>
          <p:nvPr/>
        </p:nvSpPr>
        <p:spPr>
          <a:xfrm>
            <a:off x="7556662" y="1643050"/>
            <a:ext cx="1373056" cy="276999"/>
          </a:xfrm>
          <a:prstGeom prst="rect">
            <a:avLst/>
          </a:prstGeom>
          <a:solidFill>
            <a:schemeClr val="bg1"/>
          </a:solidFill>
        </p:spPr>
        <p:txBody>
          <a:bodyPr wrap="square" rtlCol="0">
            <a:spAutoFit/>
          </a:bodyPr>
          <a:lstStyle/>
          <a:p>
            <a:r>
              <a:rPr lang="es-ES" sz="1200" dirty="0" smtClean="0"/>
              <a:t>Tabaquismo  </a:t>
            </a:r>
            <a:endParaRPr lang="es-ES" sz="1200" dirty="0"/>
          </a:p>
        </p:txBody>
      </p:sp>
      <p:sp>
        <p:nvSpPr>
          <p:cNvPr id="8" name="7 CuadroTexto"/>
          <p:cNvSpPr txBox="1"/>
          <p:nvPr/>
        </p:nvSpPr>
        <p:spPr>
          <a:xfrm>
            <a:off x="7532490" y="2285992"/>
            <a:ext cx="1611510" cy="276999"/>
          </a:xfrm>
          <a:prstGeom prst="rect">
            <a:avLst/>
          </a:prstGeom>
          <a:solidFill>
            <a:schemeClr val="bg1"/>
          </a:solidFill>
        </p:spPr>
        <p:txBody>
          <a:bodyPr wrap="square" rtlCol="0">
            <a:spAutoFit/>
          </a:bodyPr>
          <a:lstStyle/>
          <a:p>
            <a:r>
              <a:rPr lang="es-ES" sz="1200" dirty="0" smtClean="0"/>
              <a:t>Estrés y depresión   </a:t>
            </a:r>
            <a:endParaRPr lang="es-ES" sz="1200" dirty="0"/>
          </a:p>
        </p:txBody>
      </p:sp>
      <p:sp>
        <p:nvSpPr>
          <p:cNvPr id="9" name="8 CuadroTexto"/>
          <p:cNvSpPr txBox="1"/>
          <p:nvPr/>
        </p:nvSpPr>
        <p:spPr>
          <a:xfrm>
            <a:off x="7556662" y="2937687"/>
            <a:ext cx="1611510" cy="276999"/>
          </a:xfrm>
          <a:prstGeom prst="rect">
            <a:avLst/>
          </a:prstGeom>
          <a:solidFill>
            <a:schemeClr val="bg1"/>
          </a:solidFill>
        </p:spPr>
        <p:txBody>
          <a:bodyPr wrap="square" rtlCol="0">
            <a:spAutoFit/>
          </a:bodyPr>
          <a:lstStyle/>
          <a:p>
            <a:r>
              <a:rPr lang="es-ES" sz="1200" dirty="0" smtClean="0"/>
              <a:t>Diabetes  </a:t>
            </a:r>
            <a:endParaRPr lang="es-ES" sz="1200" dirty="0"/>
          </a:p>
        </p:txBody>
      </p:sp>
      <p:sp>
        <p:nvSpPr>
          <p:cNvPr id="10" name="9 CuadroTexto"/>
          <p:cNvSpPr txBox="1"/>
          <p:nvPr/>
        </p:nvSpPr>
        <p:spPr>
          <a:xfrm>
            <a:off x="7532490" y="3571877"/>
            <a:ext cx="1611510" cy="276999"/>
          </a:xfrm>
          <a:prstGeom prst="rect">
            <a:avLst/>
          </a:prstGeom>
          <a:solidFill>
            <a:schemeClr val="bg1"/>
          </a:solidFill>
        </p:spPr>
        <p:txBody>
          <a:bodyPr wrap="square" rtlCol="0">
            <a:spAutoFit/>
          </a:bodyPr>
          <a:lstStyle/>
          <a:p>
            <a:r>
              <a:rPr lang="es-ES" sz="1200" dirty="0" smtClean="0"/>
              <a:t>Hipertensión</a:t>
            </a:r>
            <a:endParaRPr lang="es-ES" sz="1200" dirty="0"/>
          </a:p>
        </p:txBody>
      </p:sp>
      <p:sp>
        <p:nvSpPr>
          <p:cNvPr id="11" name="10 CuadroTexto"/>
          <p:cNvSpPr txBox="1"/>
          <p:nvPr/>
        </p:nvSpPr>
        <p:spPr>
          <a:xfrm>
            <a:off x="7532490" y="4143380"/>
            <a:ext cx="1611510" cy="276999"/>
          </a:xfrm>
          <a:prstGeom prst="rect">
            <a:avLst/>
          </a:prstGeom>
          <a:solidFill>
            <a:schemeClr val="bg1"/>
          </a:solidFill>
        </p:spPr>
        <p:txBody>
          <a:bodyPr wrap="square" rtlCol="0">
            <a:spAutoFit/>
          </a:bodyPr>
          <a:lstStyle/>
          <a:p>
            <a:r>
              <a:rPr lang="es-ES" sz="1200" dirty="0" smtClean="0"/>
              <a:t>Obesidad abdominal</a:t>
            </a:r>
            <a:endParaRPr lang="es-ES" sz="1200" dirty="0"/>
          </a:p>
        </p:txBody>
      </p:sp>
      <p:sp>
        <p:nvSpPr>
          <p:cNvPr id="12" name="11 CuadroTexto"/>
          <p:cNvSpPr txBox="1"/>
          <p:nvPr/>
        </p:nvSpPr>
        <p:spPr>
          <a:xfrm>
            <a:off x="7603960" y="4681847"/>
            <a:ext cx="1540040" cy="461665"/>
          </a:xfrm>
          <a:prstGeom prst="rect">
            <a:avLst/>
          </a:prstGeom>
          <a:solidFill>
            <a:schemeClr val="bg1"/>
          </a:solidFill>
        </p:spPr>
        <p:txBody>
          <a:bodyPr wrap="square" rtlCol="0">
            <a:spAutoFit/>
          </a:bodyPr>
          <a:lstStyle/>
          <a:p>
            <a:r>
              <a:rPr lang="es-ES" sz="1200" dirty="0" smtClean="0"/>
              <a:t>Alimentación inadecuada</a:t>
            </a:r>
            <a:endParaRPr lang="es-ES" sz="1200" dirty="0"/>
          </a:p>
        </p:txBody>
      </p:sp>
      <p:sp>
        <p:nvSpPr>
          <p:cNvPr id="13" name="12 CuadroTexto"/>
          <p:cNvSpPr txBox="1"/>
          <p:nvPr/>
        </p:nvSpPr>
        <p:spPr>
          <a:xfrm>
            <a:off x="7532522" y="5429264"/>
            <a:ext cx="1611510" cy="276999"/>
          </a:xfrm>
          <a:prstGeom prst="rect">
            <a:avLst/>
          </a:prstGeom>
          <a:solidFill>
            <a:schemeClr val="bg1"/>
          </a:solidFill>
        </p:spPr>
        <p:txBody>
          <a:bodyPr wrap="square" rtlCol="0">
            <a:spAutoFit/>
          </a:bodyPr>
          <a:lstStyle/>
          <a:p>
            <a:r>
              <a:rPr lang="es-ES" sz="1200" dirty="0" smtClean="0"/>
              <a:t>Sedentarismo</a:t>
            </a:r>
            <a:endParaRPr lang="es-E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elena_g_white1.jpg"/>
          <p:cNvPicPr>
            <a:picLocks noChangeAspect="1"/>
          </p:cNvPicPr>
          <p:nvPr/>
        </p:nvPicPr>
        <p:blipFill>
          <a:blip r:embed="rId3">
            <a:duotone>
              <a:schemeClr val="bg2">
                <a:shade val="45000"/>
                <a:satMod val="135000"/>
              </a:schemeClr>
              <a:prstClr val="white"/>
            </a:duotone>
          </a:blip>
          <a:stretch>
            <a:fillRect/>
          </a:stretch>
        </p:blipFill>
        <p:spPr>
          <a:xfrm>
            <a:off x="2500298" y="928670"/>
            <a:ext cx="4115088" cy="5214974"/>
          </a:xfrm>
          <a:prstGeom prst="ellipse">
            <a:avLst/>
          </a:prstGeom>
          <a:ln>
            <a:noFill/>
          </a:ln>
          <a:effectLst>
            <a:softEdge rad="112500"/>
          </a:effectLst>
        </p:spPr>
      </p:pic>
      <p:sp>
        <p:nvSpPr>
          <p:cNvPr id="3" name="2 Marcador de contenido"/>
          <p:cNvSpPr>
            <a:spLocks noGrp="1"/>
          </p:cNvSpPr>
          <p:nvPr>
            <p:ph idx="1"/>
          </p:nvPr>
        </p:nvSpPr>
        <p:spPr>
          <a:xfrm>
            <a:off x="-142844" y="714356"/>
            <a:ext cx="9144000" cy="5357850"/>
          </a:xfrm>
        </p:spPr>
        <p:txBody>
          <a:bodyPr>
            <a:normAutofit/>
          </a:bodyPr>
          <a:lstStyle/>
          <a:p>
            <a:pPr algn="just">
              <a:buNone/>
            </a:pPr>
            <a:r>
              <a:rPr lang="es-ES" dirty="0" smtClean="0">
                <a:latin typeface="Britannic Bold" pitchFamily="34" charset="0"/>
              </a:rPr>
              <a:t>  </a:t>
            </a:r>
            <a:r>
              <a:rPr lang="es-ES" sz="4000" dirty="0" smtClean="0">
                <a:solidFill>
                  <a:srgbClr val="002060"/>
                </a:solidFill>
                <a:effectLst>
                  <a:outerShdw blurRad="38100" dist="38100" dir="2700000" algn="tl">
                    <a:srgbClr val="000000">
                      <a:alpha val="43137"/>
                    </a:srgbClr>
                  </a:outerShdw>
                </a:effectLst>
                <a:latin typeface="Britannic Bold" pitchFamily="34" charset="0"/>
              </a:rPr>
              <a:t>S</a:t>
            </a:r>
            <a:r>
              <a:rPr lang="es-ES" sz="3200" dirty="0" smtClean="0">
                <a:solidFill>
                  <a:srgbClr val="002060"/>
                </a:solidFill>
                <a:latin typeface="Britannic Bold" pitchFamily="34" charset="0"/>
              </a:rPr>
              <a:t>i el hombre atesora la luz que Dios le da en su misericordia sobre la Reforma pro salud, puede ser santificado por la verdad y hecho idóneo para la inmortalidad. Pero si desprecia esa luz y vive violando la ley natural, deberá pagar el precio. </a:t>
            </a:r>
            <a:endParaRPr lang="es-ES" sz="3500" i="1" dirty="0" smtClean="0">
              <a:solidFill>
                <a:srgbClr val="002060"/>
              </a:solidFill>
              <a:latin typeface="Britannic Bold" pitchFamily="34" charset="0"/>
            </a:endParaRPr>
          </a:p>
          <a:p>
            <a:pPr algn="just"/>
            <a:endParaRPr lang="es-ES" dirty="0" smtClean="0"/>
          </a:p>
        </p:txBody>
      </p:sp>
      <p:sp>
        <p:nvSpPr>
          <p:cNvPr id="7" name="6 Rectángulo"/>
          <p:cNvSpPr/>
          <p:nvPr/>
        </p:nvSpPr>
        <p:spPr>
          <a:xfrm>
            <a:off x="3786214" y="3357562"/>
            <a:ext cx="5286380" cy="400110"/>
          </a:xfrm>
          <a:prstGeom prst="rect">
            <a:avLst/>
          </a:prstGeom>
        </p:spPr>
        <p:txBody>
          <a:bodyPr wrap="square">
            <a:spAutoFit/>
          </a:bodyPr>
          <a:lstStyle/>
          <a:p>
            <a:r>
              <a:rPr lang="es-ES" i="1" dirty="0" smtClean="0">
                <a:solidFill>
                  <a:srgbClr val="002060"/>
                </a:solidFill>
                <a:latin typeface="Britannic Bold" pitchFamily="34" charset="0"/>
              </a:rPr>
              <a:t>(</a:t>
            </a:r>
            <a:r>
              <a:rPr lang="es-ES" i="1" dirty="0" smtClean="0">
                <a:solidFill>
                  <a:srgbClr val="002060"/>
                </a:solidFill>
                <a:effectLst>
                  <a:reflection blurRad="6350" stA="55000" endA="300" endPos="45500" dir="5400000" sy="-100000" algn="bl" rotWithShape="0"/>
                </a:effectLst>
                <a:latin typeface="Britannic Bold" pitchFamily="34" charset="0"/>
              </a:rPr>
              <a:t>Joyas de los Testimonio, tomo 3 pág.198).</a:t>
            </a:r>
            <a:r>
              <a:rPr lang="es-ES" sz="2000" i="1" dirty="0" smtClean="0">
                <a:solidFill>
                  <a:srgbClr val="002060"/>
                </a:solidFill>
                <a:effectLst>
                  <a:reflection blurRad="6350" stA="55000" endA="300" endPos="45500" dir="5400000" sy="-100000" algn="bl" rotWithShape="0"/>
                </a:effectLst>
                <a:latin typeface="Britannic Bold" pitchFamily="34" charset="0"/>
              </a:rPr>
              <a:t> </a:t>
            </a:r>
            <a:endParaRPr lang="es-ES" dirty="0">
              <a:solidFill>
                <a:srgbClr val="002060"/>
              </a:soli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1"/>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357298"/>
            <a:ext cx="4857752" cy="1643074"/>
          </a:xfrm>
        </p:spPr>
        <p:txBody>
          <a:bodyPr>
            <a:normAutofit fontScale="62500" lnSpcReduction="20000"/>
          </a:bodyPr>
          <a:lstStyle/>
          <a:p>
            <a:pPr>
              <a:buNone/>
            </a:pPr>
            <a:r>
              <a:rPr lang="es-ES" sz="3600" dirty="0" smtClean="0">
                <a:solidFill>
                  <a:schemeClr val="tx1">
                    <a:lumMod val="95000"/>
                    <a:lumOff val="5000"/>
                  </a:schemeClr>
                </a:solidFill>
              </a:rPr>
              <a:t>  </a:t>
            </a:r>
            <a:r>
              <a:rPr lang="es-ES" sz="5900" dirty="0" smtClean="0">
                <a:solidFill>
                  <a:schemeClr val="tx1">
                    <a:lumMod val="95000"/>
                    <a:lumOff val="5000"/>
                  </a:schemeClr>
                </a:solidFill>
              </a:rPr>
              <a:t>Todo esto nos lleva a practicar: un estilo de vida saludable. </a:t>
            </a:r>
            <a:endParaRPr lang="es-ES" sz="3600" dirty="0" smtClean="0">
              <a:solidFill>
                <a:schemeClr val="tx1">
                  <a:lumMod val="95000"/>
                  <a:lumOff val="5000"/>
                </a:schemeClr>
              </a:solidFill>
            </a:endParaRPr>
          </a:p>
          <a:p>
            <a:endParaRPr lang="es-ES" dirty="0" smtClean="0"/>
          </a:p>
          <a:p>
            <a:endParaRPr lang="es-ES" dirty="0" smtClean="0"/>
          </a:p>
          <a:p>
            <a:endParaRPr lang="es-ES" dirty="0" smtClean="0"/>
          </a:p>
          <a:p>
            <a:endParaRPr lang="es-ES" dirty="0" smtClean="0"/>
          </a:p>
          <a:p>
            <a:endParaRPr lang="es-ES" dirty="0" smtClean="0"/>
          </a:p>
        </p:txBody>
      </p:sp>
      <p:sp>
        <p:nvSpPr>
          <p:cNvPr id="21" name="20 Rectángulo"/>
          <p:cNvSpPr/>
          <p:nvPr/>
        </p:nvSpPr>
        <p:spPr>
          <a:xfrm>
            <a:off x="500034" y="4286256"/>
            <a:ext cx="3329758" cy="1200329"/>
          </a:xfrm>
          <a:prstGeom prst="rect">
            <a:avLst/>
          </a:prstGeom>
        </p:spPr>
        <p:txBody>
          <a:bodyPr wrap="none">
            <a:spAutoFit/>
          </a:bodyPr>
          <a:lstStyle/>
          <a:p>
            <a:r>
              <a:rPr lang="es-ES" sz="3600" dirty="0" smtClean="0"/>
              <a:t>Ocho principio </a:t>
            </a:r>
          </a:p>
          <a:p>
            <a:r>
              <a:rPr lang="es-ES" sz="3600" dirty="0" smtClean="0"/>
              <a:t>Naturales.</a:t>
            </a:r>
            <a:endParaRPr lang="es-ES" sz="3600" dirty="0"/>
          </a:p>
        </p:txBody>
      </p:sp>
      <p:grpSp>
        <p:nvGrpSpPr>
          <p:cNvPr id="20" name="19 Grupo"/>
          <p:cNvGrpSpPr/>
          <p:nvPr/>
        </p:nvGrpSpPr>
        <p:grpSpPr>
          <a:xfrm>
            <a:off x="4869627" y="1447293"/>
            <a:ext cx="3940965" cy="1107195"/>
            <a:chOff x="2071670" y="2678995"/>
            <a:chExt cx="3940965" cy="1107195"/>
          </a:xfrm>
        </p:grpSpPr>
        <p:sp>
          <p:nvSpPr>
            <p:cNvPr id="14" name="13 Rectángulo"/>
            <p:cNvSpPr/>
            <p:nvPr/>
          </p:nvSpPr>
          <p:spPr>
            <a:xfrm>
              <a:off x="2083545" y="2786058"/>
              <a:ext cx="3929090" cy="1000132"/>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Rectángulo"/>
            <p:cNvSpPr/>
            <p:nvPr/>
          </p:nvSpPr>
          <p:spPr>
            <a:xfrm>
              <a:off x="2071670" y="3214686"/>
              <a:ext cx="3929090" cy="5000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CuadroTexto"/>
            <p:cNvSpPr txBox="1"/>
            <p:nvPr/>
          </p:nvSpPr>
          <p:spPr>
            <a:xfrm>
              <a:off x="3023926" y="2678995"/>
              <a:ext cx="2833958" cy="707886"/>
            </a:xfrm>
            <a:prstGeom prst="rect">
              <a:avLst/>
            </a:prstGeom>
            <a:noFill/>
          </p:spPr>
          <p:txBody>
            <a:bodyPr wrap="square" rtlCol="0">
              <a:spAutoFit/>
            </a:bodyPr>
            <a:lstStyle/>
            <a:p>
              <a:r>
                <a:rPr lang="es-ES_tradnl" sz="4000" dirty="0" smtClean="0">
                  <a:solidFill>
                    <a:schemeClr val="accent2">
                      <a:lumMod val="75000"/>
                    </a:schemeClr>
                  </a:solidFill>
                  <a:latin typeface="Arial Black" pitchFamily="34" charset="0"/>
                </a:rPr>
                <a:t>U</a:t>
              </a:r>
              <a:r>
                <a:rPr lang="es-ES_tradnl" sz="2800" dirty="0" smtClean="0">
                  <a:solidFill>
                    <a:schemeClr val="accent2">
                      <a:lumMod val="75000"/>
                    </a:schemeClr>
                  </a:solidFill>
                  <a:latin typeface="Arial Black" pitchFamily="34" charset="0"/>
                </a:rPr>
                <a:t>n  </a:t>
              </a:r>
              <a:r>
                <a:rPr lang="es-ES_tradnl" sz="4000" dirty="0" smtClean="0">
                  <a:solidFill>
                    <a:schemeClr val="accent2">
                      <a:lumMod val="75000"/>
                    </a:schemeClr>
                  </a:solidFill>
                  <a:latin typeface="Arial Black" pitchFamily="34" charset="0"/>
                </a:rPr>
                <a:t>M</a:t>
              </a:r>
              <a:r>
                <a:rPr lang="es-ES_tradnl" sz="2800" dirty="0" smtClean="0">
                  <a:solidFill>
                    <a:schemeClr val="accent2">
                      <a:lumMod val="75000"/>
                    </a:schemeClr>
                  </a:solidFill>
                  <a:latin typeface="Arial Black" pitchFamily="34" charset="0"/>
                </a:rPr>
                <a:t>ejor</a:t>
              </a:r>
              <a:endParaRPr lang="es-VE" sz="2800" dirty="0">
                <a:solidFill>
                  <a:schemeClr val="accent2">
                    <a:lumMod val="75000"/>
                  </a:schemeClr>
                </a:solidFill>
                <a:latin typeface="Arial Black" pitchFamily="34" charset="0"/>
              </a:endParaRPr>
            </a:p>
          </p:txBody>
        </p:sp>
      </p:grpSp>
      <p:sp>
        <p:nvSpPr>
          <p:cNvPr id="17" name="16 CuadroTexto"/>
          <p:cNvSpPr txBox="1"/>
          <p:nvPr/>
        </p:nvSpPr>
        <p:spPr>
          <a:xfrm>
            <a:off x="4929190" y="1863858"/>
            <a:ext cx="4357718" cy="707886"/>
          </a:xfrm>
          <a:prstGeom prst="rect">
            <a:avLst/>
          </a:prstGeom>
          <a:noFill/>
        </p:spPr>
        <p:txBody>
          <a:bodyPr wrap="square" rtlCol="0">
            <a:spAutoFit/>
          </a:bodyPr>
          <a:lstStyle/>
          <a:p>
            <a:r>
              <a:rPr lang="es-ES_tradnl" sz="4000" dirty="0" smtClean="0">
                <a:solidFill>
                  <a:srgbClr val="FFD54F"/>
                </a:solidFill>
                <a:latin typeface="Arial Black" pitchFamily="34" charset="0"/>
              </a:rPr>
              <a:t>Estilo de vida</a:t>
            </a:r>
            <a:endParaRPr lang="es-VE" sz="2800" dirty="0">
              <a:solidFill>
                <a:srgbClr val="FFD54F"/>
              </a:solidFill>
              <a:latin typeface="Arial Black" pitchFamily="34" charset="0"/>
            </a:endParaRPr>
          </a:p>
        </p:txBody>
      </p:sp>
      <p:sp>
        <p:nvSpPr>
          <p:cNvPr id="85" name="84 Rectángulo"/>
          <p:cNvSpPr/>
          <p:nvPr/>
        </p:nvSpPr>
        <p:spPr>
          <a:xfrm rot="5400000">
            <a:off x="6186560" y="3740275"/>
            <a:ext cx="593640" cy="450059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sz="1600"/>
          </a:p>
        </p:txBody>
      </p:sp>
      <p:sp>
        <p:nvSpPr>
          <p:cNvPr id="86" name="85 Rectángulo"/>
          <p:cNvSpPr/>
          <p:nvPr/>
        </p:nvSpPr>
        <p:spPr>
          <a:xfrm rot="5400000">
            <a:off x="6204100" y="2975723"/>
            <a:ext cx="593640" cy="450059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sz="1600"/>
          </a:p>
        </p:txBody>
      </p:sp>
      <p:sp>
        <p:nvSpPr>
          <p:cNvPr id="87" name="86 Rectángulo"/>
          <p:cNvSpPr/>
          <p:nvPr/>
        </p:nvSpPr>
        <p:spPr>
          <a:xfrm rot="5400000">
            <a:off x="6215975" y="2261343"/>
            <a:ext cx="593640" cy="450059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sz="1600"/>
          </a:p>
        </p:txBody>
      </p:sp>
      <p:sp>
        <p:nvSpPr>
          <p:cNvPr id="88" name="87 Rectángulo"/>
          <p:cNvSpPr/>
          <p:nvPr/>
        </p:nvSpPr>
        <p:spPr>
          <a:xfrm rot="5400000">
            <a:off x="6168287" y="1618401"/>
            <a:ext cx="593639" cy="450059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sz="1600"/>
          </a:p>
        </p:txBody>
      </p:sp>
      <p:grpSp>
        <p:nvGrpSpPr>
          <p:cNvPr id="93" name="92 Grupo"/>
          <p:cNvGrpSpPr/>
          <p:nvPr/>
        </p:nvGrpSpPr>
        <p:grpSpPr>
          <a:xfrm>
            <a:off x="5616232" y="2992009"/>
            <a:ext cx="1819281" cy="3365949"/>
            <a:chOff x="2200898" y="2313288"/>
            <a:chExt cx="1588262" cy="2835383"/>
          </a:xfrm>
        </p:grpSpPr>
        <p:pic>
          <p:nvPicPr>
            <p:cNvPr id="94" name="Picture 2"/>
            <p:cNvPicPr>
              <a:picLocks noChangeAspect="1" noChangeArrowheads="1"/>
            </p:cNvPicPr>
            <p:nvPr/>
          </p:nvPicPr>
          <p:blipFill>
            <a:blip r:embed="rId3"/>
            <a:srcRect/>
            <a:stretch>
              <a:fillRect/>
            </a:stretch>
          </p:blipFill>
          <p:spPr bwMode="auto">
            <a:xfrm>
              <a:off x="2285984" y="3071810"/>
              <a:ext cx="714849" cy="630093"/>
            </a:xfrm>
            <a:prstGeom prst="rect">
              <a:avLst/>
            </a:prstGeom>
            <a:noFill/>
            <a:ln w="9525">
              <a:noFill/>
              <a:miter lim="800000"/>
              <a:headEnd/>
              <a:tailEnd/>
            </a:ln>
            <a:effectLst/>
          </p:spPr>
        </p:pic>
        <p:pic>
          <p:nvPicPr>
            <p:cNvPr id="95" name="Picture 3"/>
            <p:cNvPicPr>
              <a:picLocks noChangeAspect="1" noChangeArrowheads="1"/>
            </p:cNvPicPr>
            <p:nvPr/>
          </p:nvPicPr>
          <p:blipFill>
            <a:blip r:embed="rId4"/>
            <a:srcRect/>
            <a:stretch>
              <a:fillRect/>
            </a:stretch>
          </p:blipFill>
          <p:spPr bwMode="auto">
            <a:xfrm>
              <a:off x="3073291" y="3786190"/>
              <a:ext cx="715869" cy="648101"/>
            </a:xfrm>
            <a:prstGeom prst="rect">
              <a:avLst/>
            </a:prstGeom>
            <a:noFill/>
            <a:ln w="9525">
              <a:noFill/>
              <a:miter lim="800000"/>
              <a:headEnd/>
              <a:tailEnd/>
            </a:ln>
            <a:effectLst/>
          </p:spPr>
        </p:pic>
        <p:pic>
          <p:nvPicPr>
            <p:cNvPr id="96" name="Picture 4"/>
            <p:cNvPicPr>
              <a:picLocks noChangeAspect="1" noChangeArrowheads="1"/>
            </p:cNvPicPr>
            <p:nvPr/>
          </p:nvPicPr>
          <p:blipFill>
            <a:blip r:embed="rId5"/>
            <a:srcRect/>
            <a:stretch>
              <a:fillRect/>
            </a:stretch>
          </p:blipFill>
          <p:spPr bwMode="auto">
            <a:xfrm>
              <a:off x="2285984" y="3781031"/>
              <a:ext cx="712891" cy="648101"/>
            </a:xfrm>
            <a:prstGeom prst="rect">
              <a:avLst/>
            </a:prstGeom>
            <a:noFill/>
            <a:ln w="9525">
              <a:noFill/>
              <a:miter lim="800000"/>
              <a:headEnd/>
              <a:tailEnd/>
            </a:ln>
            <a:effectLst/>
          </p:spPr>
        </p:pic>
        <p:pic>
          <p:nvPicPr>
            <p:cNvPr id="97" name="Picture 5"/>
            <p:cNvPicPr>
              <a:picLocks noChangeAspect="1" noChangeArrowheads="1"/>
            </p:cNvPicPr>
            <p:nvPr/>
          </p:nvPicPr>
          <p:blipFill>
            <a:blip r:embed="rId6"/>
            <a:srcRect/>
            <a:stretch>
              <a:fillRect/>
            </a:stretch>
          </p:blipFill>
          <p:spPr bwMode="auto">
            <a:xfrm>
              <a:off x="2285984" y="4500570"/>
              <a:ext cx="712890" cy="648101"/>
            </a:xfrm>
            <a:prstGeom prst="rect">
              <a:avLst/>
            </a:prstGeom>
            <a:noFill/>
            <a:ln w="9525">
              <a:noFill/>
              <a:miter lim="800000"/>
              <a:headEnd/>
              <a:tailEnd/>
            </a:ln>
            <a:effectLst/>
          </p:spPr>
        </p:pic>
        <p:pic>
          <p:nvPicPr>
            <p:cNvPr id="98" name="Picture 6"/>
            <p:cNvPicPr>
              <a:picLocks noChangeAspect="1" noChangeArrowheads="1"/>
            </p:cNvPicPr>
            <p:nvPr/>
          </p:nvPicPr>
          <p:blipFill>
            <a:blip r:embed="rId7"/>
            <a:srcRect/>
            <a:stretch>
              <a:fillRect/>
            </a:stretch>
          </p:blipFill>
          <p:spPr bwMode="auto">
            <a:xfrm>
              <a:off x="3071802" y="4500570"/>
              <a:ext cx="712891" cy="648101"/>
            </a:xfrm>
            <a:prstGeom prst="rect">
              <a:avLst/>
            </a:prstGeom>
            <a:noFill/>
            <a:ln w="9525">
              <a:noFill/>
              <a:miter lim="800000"/>
              <a:headEnd/>
              <a:tailEnd/>
            </a:ln>
            <a:effectLst/>
          </p:spPr>
        </p:pic>
        <p:pic>
          <p:nvPicPr>
            <p:cNvPr id="99" name="Picture 7"/>
            <p:cNvPicPr>
              <a:picLocks noChangeAspect="1" noChangeArrowheads="1"/>
            </p:cNvPicPr>
            <p:nvPr/>
          </p:nvPicPr>
          <p:blipFill>
            <a:blip r:embed="rId8"/>
            <a:srcRect/>
            <a:stretch>
              <a:fillRect/>
            </a:stretch>
          </p:blipFill>
          <p:spPr bwMode="auto">
            <a:xfrm>
              <a:off x="3071802" y="2357430"/>
              <a:ext cx="712891" cy="648101"/>
            </a:xfrm>
            <a:prstGeom prst="rect">
              <a:avLst/>
            </a:prstGeom>
            <a:noFill/>
            <a:ln w="9525">
              <a:noFill/>
              <a:miter lim="800000"/>
              <a:headEnd/>
              <a:tailEnd/>
            </a:ln>
            <a:effectLst/>
          </p:spPr>
        </p:pic>
        <p:pic>
          <p:nvPicPr>
            <p:cNvPr id="100" name="Picture 8"/>
            <p:cNvPicPr>
              <a:picLocks noChangeAspect="1" noChangeArrowheads="1"/>
            </p:cNvPicPr>
            <p:nvPr/>
          </p:nvPicPr>
          <p:blipFill>
            <a:blip r:embed="rId9"/>
            <a:srcRect/>
            <a:stretch>
              <a:fillRect/>
            </a:stretch>
          </p:blipFill>
          <p:spPr bwMode="auto">
            <a:xfrm>
              <a:off x="3074780" y="3056201"/>
              <a:ext cx="712891" cy="648101"/>
            </a:xfrm>
            <a:prstGeom prst="rect">
              <a:avLst/>
            </a:prstGeom>
            <a:noFill/>
            <a:ln w="9525">
              <a:noFill/>
              <a:miter lim="800000"/>
              <a:headEnd/>
              <a:tailEnd/>
            </a:ln>
            <a:effectLst/>
          </p:spPr>
        </p:pic>
        <p:pic>
          <p:nvPicPr>
            <p:cNvPr id="101" name="Picture 9"/>
            <p:cNvPicPr>
              <a:picLocks noChangeAspect="1" noChangeArrowheads="1"/>
            </p:cNvPicPr>
            <p:nvPr/>
          </p:nvPicPr>
          <p:blipFill>
            <a:blip r:embed="rId10"/>
            <a:srcRect/>
            <a:stretch>
              <a:fillRect/>
            </a:stretch>
          </p:blipFill>
          <p:spPr bwMode="auto">
            <a:xfrm>
              <a:off x="2285984" y="2357430"/>
              <a:ext cx="712891" cy="648101"/>
            </a:xfrm>
            <a:prstGeom prst="rect">
              <a:avLst/>
            </a:prstGeom>
            <a:noFill/>
            <a:ln w="9525">
              <a:noFill/>
              <a:miter lim="800000"/>
              <a:headEnd/>
              <a:tailEnd/>
            </a:ln>
            <a:effectLst/>
          </p:spPr>
        </p:pic>
        <p:sp>
          <p:nvSpPr>
            <p:cNvPr id="102" name="101 CuadroTexto"/>
            <p:cNvSpPr txBox="1"/>
            <p:nvPr/>
          </p:nvSpPr>
          <p:spPr>
            <a:xfrm>
              <a:off x="2214546" y="2330134"/>
              <a:ext cx="263214" cy="261610"/>
            </a:xfrm>
            <a:prstGeom prst="rect">
              <a:avLst/>
            </a:prstGeom>
            <a:noFill/>
          </p:spPr>
          <p:txBody>
            <a:bodyPr wrap="none" rtlCol="0">
              <a:spAutoFit/>
            </a:bodyPr>
            <a:lstStyle/>
            <a:p>
              <a:r>
                <a:rPr lang="es-AR" sz="1050" b="1" dirty="0" smtClean="0">
                  <a:solidFill>
                    <a:schemeClr val="bg1"/>
                  </a:solidFill>
                </a:rPr>
                <a:t>1</a:t>
              </a:r>
              <a:endParaRPr lang="es-AR" sz="1050" b="1" dirty="0">
                <a:solidFill>
                  <a:schemeClr val="bg1"/>
                </a:solidFill>
              </a:endParaRPr>
            </a:p>
          </p:txBody>
        </p:sp>
        <p:sp>
          <p:nvSpPr>
            <p:cNvPr id="103" name="102 CuadroTexto"/>
            <p:cNvSpPr txBox="1"/>
            <p:nvPr/>
          </p:nvSpPr>
          <p:spPr>
            <a:xfrm>
              <a:off x="2214546" y="3000372"/>
              <a:ext cx="260008" cy="253916"/>
            </a:xfrm>
            <a:prstGeom prst="rect">
              <a:avLst/>
            </a:prstGeom>
            <a:noFill/>
          </p:spPr>
          <p:txBody>
            <a:bodyPr wrap="none" rtlCol="0">
              <a:spAutoFit/>
            </a:bodyPr>
            <a:lstStyle/>
            <a:p>
              <a:r>
                <a:rPr lang="es-AR" sz="1050" b="1" dirty="0" smtClean="0">
                  <a:solidFill>
                    <a:schemeClr val="bg1"/>
                  </a:solidFill>
                </a:rPr>
                <a:t>2</a:t>
              </a:r>
              <a:endParaRPr lang="es-AR" sz="1050" b="1" dirty="0">
                <a:solidFill>
                  <a:schemeClr val="bg1"/>
                </a:solidFill>
              </a:endParaRPr>
            </a:p>
          </p:txBody>
        </p:sp>
        <p:sp>
          <p:nvSpPr>
            <p:cNvPr id="104" name="103 CuadroTexto"/>
            <p:cNvSpPr txBox="1"/>
            <p:nvPr/>
          </p:nvSpPr>
          <p:spPr>
            <a:xfrm>
              <a:off x="2214546" y="3755740"/>
              <a:ext cx="260008" cy="253916"/>
            </a:xfrm>
            <a:prstGeom prst="rect">
              <a:avLst/>
            </a:prstGeom>
            <a:noFill/>
          </p:spPr>
          <p:txBody>
            <a:bodyPr wrap="none" rtlCol="0">
              <a:spAutoFit/>
            </a:bodyPr>
            <a:lstStyle/>
            <a:p>
              <a:r>
                <a:rPr lang="es-AR" sz="1050" b="1" dirty="0" smtClean="0">
                  <a:solidFill>
                    <a:schemeClr val="bg1"/>
                  </a:solidFill>
                </a:rPr>
                <a:t>3</a:t>
              </a:r>
              <a:endParaRPr lang="es-AR" sz="1050" b="1" dirty="0">
                <a:solidFill>
                  <a:schemeClr val="bg1"/>
                </a:solidFill>
              </a:endParaRPr>
            </a:p>
          </p:txBody>
        </p:sp>
        <p:sp>
          <p:nvSpPr>
            <p:cNvPr id="105" name="104 CuadroTexto"/>
            <p:cNvSpPr txBox="1"/>
            <p:nvPr/>
          </p:nvSpPr>
          <p:spPr>
            <a:xfrm>
              <a:off x="2200898" y="4442780"/>
              <a:ext cx="263214" cy="261610"/>
            </a:xfrm>
            <a:prstGeom prst="rect">
              <a:avLst/>
            </a:prstGeom>
            <a:noFill/>
          </p:spPr>
          <p:txBody>
            <a:bodyPr wrap="none" rtlCol="0">
              <a:spAutoFit/>
            </a:bodyPr>
            <a:lstStyle/>
            <a:p>
              <a:r>
                <a:rPr lang="es-AR" sz="1050" b="1" dirty="0" smtClean="0">
                  <a:solidFill>
                    <a:schemeClr val="bg1"/>
                  </a:solidFill>
                </a:rPr>
                <a:t>4</a:t>
              </a:r>
              <a:endParaRPr lang="es-AR" sz="1050" b="1" dirty="0">
                <a:solidFill>
                  <a:schemeClr val="bg1"/>
                </a:solidFill>
              </a:endParaRPr>
            </a:p>
          </p:txBody>
        </p:sp>
        <p:sp>
          <p:nvSpPr>
            <p:cNvPr id="106" name="105 CuadroTexto"/>
            <p:cNvSpPr txBox="1"/>
            <p:nvPr/>
          </p:nvSpPr>
          <p:spPr>
            <a:xfrm>
              <a:off x="3022902" y="2313288"/>
              <a:ext cx="260008" cy="253916"/>
            </a:xfrm>
            <a:prstGeom prst="rect">
              <a:avLst/>
            </a:prstGeom>
            <a:noFill/>
          </p:spPr>
          <p:txBody>
            <a:bodyPr wrap="none" rtlCol="0">
              <a:spAutoFit/>
            </a:bodyPr>
            <a:lstStyle/>
            <a:p>
              <a:r>
                <a:rPr lang="es-AR" sz="1050" b="1" dirty="0" smtClean="0">
                  <a:solidFill>
                    <a:schemeClr val="bg1"/>
                  </a:solidFill>
                </a:rPr>
                <a:t>5</a:t>
              </a:r>
              <a:endParaRPr lang="es-AR" sz="1050" b="1" dirty="0">
                <a:solidFill>
                  <a:schemeClr val="bg1"/>
                </a:solidFill>
              </a:endParaRPr>
            </a:p>
          </p:txBody>
        </p:sp>
        <p:sp>
          <p:nvSpPr>
            <p:cNvPr id="107" name="106 CuadroTexto"/>
            <p:cNvSpPr txBox="1"/>
            <p:nvPr/>
          </p:nvSpPr>
          <p:spPr>
            <a:xfrm>
              <a:off x="3022902" y="3024514"/>
              <a:ext cx="260008" cy="253916"/>
            </a:xfrm>
            <a:prstGeom prst="rect">
              <a:avLst/>
            </a:prstGeom>
            <a:noFill/>
          </p:spPr>
          <p:txBody>
            <a:bodyPr wrap="none" rtlCol="0">
              <a:spAutoFit/>
            </a:bodyPr>
            <a:lstStyle/>
            <a:p>
              <a:r>
                <a:rPr lang="es-AR" sz="1050" b="1" dirty="0" smtClean="0">
                  <a:solidFill>
                    <a:schemeClr val="bg1"/>
                  </a:solidFill>
                </a:rPr>
                <a:t>6</a:t>
              </a:r>
              <a:endParaRPr lang="es-AR" sz="1050" b="1" dirty="0">
                <a:solidFill>
                  <a:schemeClr val="bg1"/>
                </a:solidFill>
              </a:endParaRPr>
            </a:p>
          </p:txBody>
        </p:sp>
        <p:sp>
          <p:nvSpPr>
            <p:cNvPr id="108" name="107 CuadroTexto"/>
            <p:cNvSpPr txBox="1"/>
            <p:nvPr/>
          </p:nvSpPr>
          <p:spPr>
            <a:xfrm>
              <a:off x="3022902" y="3738894"/>
              <a:ext cx="260008" cy="253916"/>
            </a:xfrm>
            <a:prstGeom prst="rect">
              <a:avLst/>
            </a:prstGeom>
            <a:noFill/>
          </p:spPr>
          <p:txBody>
            <a:bodyPr wrap="none" rtlCol="0">
              <a:spAutoFit/>
            </a:bodyPr>
            <a:lstStyle/>
            <a:p>
              <a:r>
                <a:rPr lang="es-AR" sz="1050" b="1" dirty="0" smtClean="0">
                  <a:solidFill>
                    <a:schemeClr val="bg1"/>
                  </a:solidFill>
                </a:rPr>
                <a:t>7</a:t>
              </a:r>
              <a:endParaRPr lang="es-AR" sz="1050" b="1" dirty="0">
                <a:solidFill>
                  <a:schemeClr val="bg1"/>
                </a:solidFill>
              </a:endParaRPr>
            </a:p>
          </p:txBody>
        </p:sp>
        <p:sp>
          <p:nvSpPr>
            <p:cNvPr id="109" name="108 CuadroTexto"/>
            <p:cNvSpPr txBox="1"/>
            <p:nvPr/>
          </p:nvSpPr>
          <p:spPr>
            <a:xfrm>
              <a:off x="3022902" y="4453274"/>
              <a:ext cx="260008" cy="253916"/>
            </a:xfrm>
            <a:prstGeom prst="rect">
              <a:avLst/>
            </a:prstGeom>
            <a:noFill/>
          </p:spPr>
          <p:txBody>
            <a:bodyPr wrap="none" rtlCol="0">
              <a:spAutoFit/>
            </a:bodyPr>
            <a:lstStyle/>
            <a:p>
              <a:r>
                <a:rPr lang="es-AR" sz="1050" b="1" dirty="0" smtClean="0">
                  <a:solidFill>
                    <a:schemeClr val="bg1"/>
                  </a:solidFill>
                </a:rPr>
                <a:t>8</a:t>
              </a:r>
              <a:endParaRPr lang="es-AR" sz="1050" b="1" dirty="0">
                <a:solidFill>
                  <a:schemeClr val="bg1"/>
                </a:solidFill>
              </a:endParaRPr>
            </a:p>
          </p:txBody>
        </p:sp>
      </p:grpSp>
      <p:sp>
        <p:nvSpPr>
          <p:cNvPr id="110" name="109 CuadroTexto"/>
          <p:cNvSpPr txBox="1"/>
          <p:nvPr/>
        </p:nvSpPr>
        <p:spPr>
          <a:xfrm>
            <a:off x="4214810" y="4286256"/>
            <a:ext cx="1472922" cy="369332"/>
          </a:xfrm>
          <a:prstGeom prst="rect">
            <a:avLst/>
          </a:prstGeom>
          <a:noFill/>
        </p:spPr>
        <p:txBody>
          <a:bodyPr wrap="square" rtlCol="0">
            <a:spAutoFit/>
          </a:bodyPr>
          <a:lstStyle/>
          <a:p>
            <a:pPr algn="ctr"/>
            <a:r>
              <a:rPr lang="es-AR" b="1" dirty="0" smtClean="0"/>
              <a:t> </a:t>
            </a:r>
            <a:r>
              <a:rPr lang="es-AR" b="1" dirty="0" smtClean="0">
                <a:solidFill>
                  <a:srgbClr val="FFC000"/>
                </a:solidFill>
                <a:latin typeface="Berlin Sans FB" pitchFamily="34" charset="0"/>
              </a:rPr>
              <a:t>L</a:t>
            </a:r>
            <a:r>
              <a:rPr lang="es-AR" sz="1600" b="1" dirty="0" smtClean="0">
                <a:solidFill>
                  <a:srgbClr val="FFC000"/>
                </a:solidFill>
                <a:latin typeface="Berlin Sans FB" pitchFamily="34" charset="0"/>
              </a:rPr>
              <a:t>UZ SOLAR</a:t>
            </a:r>
            <a:endParaRPr lang="es-AR" b="1" dirty="0">
              <a:solidFill>
                <a:srgbClr val="FFC000"/>
              </a:solidFill>
              <a:latin typeface="Berlin Sans FB" pitchFamily="34" charset="0"/>
            </a:endParaRPr>
          </a:p>
        </p:txBody>
      </p:sp>
      <p:sp>
        <p:nvSpPr>
          <p:cNvPr id="111" name="110 CuadroTexto"/>
          <p:cNvSpPr txBox="1"/>
          <p:nvPr/>
        </p:nvSpPr>
        <p:spPr>
          <a:xfrm>
            <a:off x="4286248" y="3714752"/>
            <a:ext cx="1605555" cy="338554"/>
          </a:xfrm>
          <a:prstGeom prst="rect">
            <a:avLst/>
          </a:prstGeom>
          <a:noFill/>
        </p:spPr>
        <p:txBody>
          <a:bodyPr wrap="square" rtlCol="0">
            <a:spAutoFit/>
          </a:bodyPr>
          <a:lstStyle/>
          <a:p>
            <a:pPr algn="ctr"/>
            <a:r>
              <a:rPr lang="es-AR" sz="1600" b="1" dirty="0" smtClean="0">
                <a:solidFill>
                  <a:srgbClr val="0070C0"/>
                </a:solidFill>
                <a:latin typeface="Berlin Sans FB" pitchFamily="34" charset="0"/>
              </a:rPr>
              <a:t>AIRE PURO</a:t>
            </a:r>
            <a:endParaRPr lang="es-AR" sz="1600" b="1" dirty="0">
              <a:solidFill>
                <a:srgbClr val="0070C0"/>
              </a:solidFill>
              <a:latin typeface="Berlin Sans FB" pitchFamily="34" charset="0"/>
            </a:endParaRPr>
          </a:p>
        </p:txBody>
      </p:sp>
      <p:sp>
        <p:nvSpPr>
          <p:cNvPr id="112" name="111 CuadroTexto"/>
          <p:cNvSpPr txBox="1"/>
          <p:nvPr/>
        </p:nvSpPr>
        <p:spPr>
          <a:xfrm>
            <a:off x="4286248" y="5072074"/>
            <a:ext cx="1377018" cy="369332"/>
          </a:xfrm>
          <a:prstGeom prst="rect">
            <a:avLst/>
          </a:prstGeom>
          <a:noFill/>
        </p:spPr>
        <p:txBody>
          <a:bodyPr wrap="square" rtlCol="0">
            <a:spAutoFit/>
          </a:bodyPr>
          <a:lstStyle/>
          <a:p>
            <a:pPr algn="ctr"/>
            <a:r>
              <a:rPr lang="es-AR" sz="1600" b="1" dirty="0" smtClean="0">
                <a:solidFill>
                  <a:srgbClr val="002060"/>
                </a:solidFill>
                <a:latin typeface="Berlin Sans FB" pitchFamily="34" charset="0"/>
              </a:rPr>
              <a:t>AGUA</a:t>
            </a:r>
            <a:r>
              <a:rPr lang="es-AR" b="1" dirty="0" smtClean="0">
                <a:solidFill>
                  <a:srgbClr val="002060"/>
                </a:solidFill>
                <a:latin typeface="Berlin Sans FB" pitchFamily="34" charset="0"/>
              </a:rPr>
              <a:t> </a:t>
            </a:r>
            <a:endParaRPr lang="es-AR" b="1" dirty="0">
              <a:solidFill>
                <a:srgbClr val="002060"/>
              </a:solidFill>
              <a:latin typeface="Berlin Sans FB" pitchFamily="34" charset="0"/>
            </a:endParaRPr>
          </a:p>
        </p:txBody>
      </p:sp>
      <p:sp>
        <p:nvSpPr>
          <p:cNvPr id="113" name="112 CuadroTexto"/>
          <p:cNvSpPr txBox="1"/>
          <p:nvPr/>
        </p:nvSpPr>
        <p:spPr>
          <a:xfrm>
            <a:off x="4143372" y="5643578"/>
            <a:ext cx="1452141" cy="523220"/>
          </a:xfrm>
          <a:prstGeom prst="rect">
            <a:avLst/>
          </a:prstGeom>
          <a:noFill/>
        </p:spPr>
        <p:txBody>
          <a:bodyPr wrap="square" rtlCol="0">
            <a:spAutoFit/>
          </a:bodyPr>
          <a:lstStyle/>
          <a:p>
            <a:pPr algn="ctr"/>
            <a:r>
              <a:rPr lang="es-AR" sz="2800" dirty="0" smtClean="0"/>
              <a:t> </a:t>
            </a:r>
            <a:r>
              <a:rPr lang="es-AR" sz="1600" b="1" dirty="0" smtClean="0">
                <a:solidFill>
                  <a:schemeClr val="accent5">
                    <a:lumMod val="50000"/>
                  </a:schemeClr>
                </a:solidFill>
                <a:latin typeface="Berlin Sans FB" pitchFamily="34" charset="0"/>
              </a:rPr>
              <a:t>DESCANS</a:t>
            </a:r>
            <a:r>
              <a:rPr lang="es-AR" b="1" dirty="0" smtClean="0">
                <a:solidFill>
                  <a:schemeClr val="accent5">
                    <a:lumMod val="50000"/>
                  </a:schemeClr>
                </a:solidFill>
                <a:latin typeface="Berlin Sans FB" pitchFamily="34" charset="0"/>
              </a:rPr>
              <a:t>O</a:t>
            </a:r>
            <a:endParaRPr lang="es-AR" b="1" dirty="0">
              <a:solidFill>
                <a:schemeClr val="accent5">
                  <a:lumMod val="50000"/>
                </a:schemeClr>
              </a:solidFill>
              <a:latin typeface="Berlin Sans FB" pitchFamily="34" charset="0"/>
            </a:endParaRPr>
          </a:p>
        </p:txBody>
      </p:sp>
      <p:sp>
        <p:nvSpPr>
          <p:cNvPr id="114" name="113 CuadroTexto"/>
          <p:cNvSpPr txBox="1"/>
          <p:nvPr/>
        </p:nvSpPr>
        <p:spPr>
          <a:xfrm>
            <a:off x="7333942" y="3702610"/>
            <a:ext cx="1472922" cy="338554"/>
          </a:xfrm>
          <a:prstGeom prst="rect">
            <a:avLst/>
          </a:prstGeom>
          <a:noFill/>
        </p:spPr>
        <p:txBody>
          <a:bodyPr wrap="square" rtlCol="0">
            <a:spAutoFit/>
          </a:bodyPr>
          <a:lstStyle/>
          <a:p>
            <a:pPr algn="ctr"/>
            <a:r>
              <a:rPr lang="es-AR" sz="1600" dirty="0" smtClean="0"/>
              <a:t> </a:t>
            </a:r>
            <a:r>
              <a:rPr lang="es-AR" sz="1600" b="1" dirty="0" smtClean="0">
                <a:solidFill>
                  <a:schemeClr val="accent6">
                    <a:lumMod val="75000"/>
                  </a:schemeClr>
                </a:solidFill>
                <a:latin typeface="Berlin Sans FB" pitchFamily="34" charset="0"/>
              </a:rPr>
              <a:t>EJERCICIO</a:t>
            </a:r>
            <a:endParaRPr lang="es-AR" sz="1600" b="1" dirty="0">
              <a:solidFill>
                <a:schemeClr val="accent6">
                  <a:lumMod val="75000"/>
                </a:schemeClr>
              </a:solidFill>
              <a:latin typeface="Berlin Sans FB" pitchFamily="34" charset="0"/>
            </a:endParaRPr>
          </a:p>
        </p:txBody>
      </p:sp>
      <p:sp>
        <p:nvSpPr>
          <p:cNvPr id="115" name="114 CuadroTexto"/>
          <p:cNvSpPr txBox="1"/>
          <p:nvPr/>
        </p:nvSpPr>
        <p:spPr>
          <a:xfrm>
            <a:off x="7358082" y="4429132"/>
            <a:ext cx="1571636" cy="307777"/>
          </a:xfrm>
          <a:prstGeom prst="rect">
            <a:avLst/>
          </a:prstGeom>
          <a:noFill/>
        </p:spPr>
        <p:txBody>
          <a:bodyPr wrap="square" rtlCol="0">
            <a:spAutoFit/>
          </a:bodyPr>
          <a:lstStyle/>
          <a:p>
            <a:pPr algn="ctr"/>
            <a:r>
              <a:rPr lang="es-AR" sz="1400" b="1" dirty="0" smtClean="0">
                <a:solidFill>
                  <a:srgbClr val="002060"/>
                </a:solidFill>
                <a:latin typeface="Berlin Sans FB" pitchFamily="34" charset="0"/>
              </a:rPr>
              <a:t>ALIMENTACIÓN</a:t>
            </a:r>
            <a:endParaRPr lang="es-AR" sz="1600" b="1" dirty="0">
              <a:solidFill>
                <a:srgbClr val="002060"/>
              </a:solidFill>
              <a:latin typeface="Berlin Sans FB" pitchFamily="34" charset="0"/>
            </a:endParaRPr>
          </a:p>
        </p:txBody>
      </p:sp>
      <p:sp>
        <p:nvSpPr>
          <p:cNvPr id="116" name="115 CuadroTexto"/>
          <p:cNvSpPr txBox="1"/>
          <p:nvPr/>
        </p:nvSpPr>
        <p:spPr>
          <a:xfrm>
            <a:off x="7286644" y="5072074"/>
            <a:ext cx="1563501" cy="307777"/>
          </a:xfrm>
          <a:prstGeom prst="rect">
            <a:avLst/>
          </a:prstGeom>
          <a:noFill/>
        </p:spPr>
        <p:txBody>
          <a:bodyPr wrap="square" rtlCol="0">
            <a:spAutoFit/>
          </a:bodyPr>
          <a:lstStyle/>
          <a:p>
            <a:pPr algn="ctr"/>
            <a:r>
              <a:rPr lang="es-AR" sz="1400" b="1" dirty="0" smtClean="0">
                <a:solidFill>
                  <a:srgbClr val="00B050"/>
                </a:solidFill>
                <a:latin typeface="Berlin Sans FB" pitchFamily="34" charset="0"/>
              </a:rPr>
              <a:t>TEMPERANCIA</a:t>
            </a:r>
            <a:endParaRPr lang="es-AR" sz="1400" b="1" dirty="0">
              <a:solidFill>
                <a:srgbClr val="00B050"/>
              </a:solidFill>
              <a:latin typeface="Berlin Sans FB" pitchFamily="34" charset="0"/>
            </a:endParaRPr>
          </a:p>
        </p:txBody>
      </p:sp>
      <p:sp>
        <p:nvSpPr>
          <p:cNvPr id="117" name="116 CuadroTexto"/>
          <p:cNvSpPr txBox="1"/>
          <p:nvPr/>
        </p:nvSpPr>
        <p:spPr>
          <a:xfrm>
            <a:off x="7286644" y="5786454"/>
            <a:ext cx="1857356" cy="646331"/>
          </a:xfrm>
          <a:prstGeom prst="rect">
            <a:avLst/>
          </a:prstGeom>
          <a:noFill/>
        </p:spPr>
        <p:txBody>
          <a:bodyPr wrap="square" rtlCol="0">
            <a:spAutoFit/>
          </a:bodyPr>
          <a:lstStyle/>
          <a:p>
            <a:pPr algn="ctr"/>
            <a:r>
              <a:rPr lang="es-AR" b="1" dirty="0" smtClean="0">
                <a:solidFill>
                  <a:srgbClr val="7030A0"/>
                </a:solidFill>
                <a:latin typeface="Berlin Sans FB" pitchFamily="34" charset="0"/>
              </a:rPr>
              <a:t>CONFIANZA </a:t>
            </a:r>
          </a:p>
          <a:p>
            <a:pPr algn="ctr"/>
            <a:r>
              <a:rPr lang="es-AR" b="1" dirty="0" smtClean="0">
                <a:solidFill>
                  <a:srgbClr val="7030A0"/>
                </a:solidFill>
                <a:latin typeface="Berlin Sans FB" pitchFamily="34" charset="0"/>
              </a:rPr>
              <a:t>DIOS</a:t>
            </a:r>
            <a:endParaRPr lang="es-AR" b="1" dirty="0">
              <a:solidFill>
                <a:srgbClr val="7030A0"/>
              </a:solidFill>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4" presetClass="entr" presetSubtype="0" fill="hold" grpId="0" nodeType="afterEffect">
                                  <p:stCondLst>
                                    <p:cond delay="0"/>
                                  </p:stCondLst>
                                  <p:childTnLst>
                                    <p:set>
                                      <p:cBhvr>
                                        <p:cTn id="17" dur="1" fill="hold">
                                          <p:stCondLst>
                                            <p:cond delay="0"/>
                                          </p:stCondLst>
                                        </p:cTn>
                                        <p:tgtEl>
                                          <p:spTgt spid="85"/>
                                        </p:tgtEl>
                                        <p:attrNameLst>
                                          <p:attrName>style.visibility</p:attrName>
                                        </p:attrNameLst>
                                      </p:cBhvr>
                                      <p:to>
                                        <p:strVal val="visible"/>
                                      </p:to>
                                    </p:set>
                                    <p:anim to="" calcmode="lin" valueType="num">
                                      <p:cBhvr>
                                        <p:cTn id="18" dur="1" fill="hold"/>
                                        <p:tgtEl>
                                          <p:spTgt spid="85"/>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 to="" calcmode="lin" valueType="num">
                                      <p:cBhvr>
                                        <p:cTn id="21" dur="1" fill="hold"/>
                                        <p:tgtEl>
                                          <p:spTgt spid="86"/>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 to="" calcmode="lin" valueType="num">
                                      <p:cBhvr>
                                        <p:cTn id="24" dur="1" fill="hold"/>
                                        <p:tgtEl>
                                          <p:spTgt spid="87"/>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 to="" calcmode="lin" valueType="num">
                                      <p:cBhvr>
                                        <p:cTn id="27" dur="1" fill="hold"/>
                                        <p:tgtEl>
                                          <p:spTgt spid="88"/>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 to="" calcmode="lin" valueType="num">
                                      <p:cBhvr>
                                        <p:cTn id="30" dur="1" fill="hold"/>
                                        <p:tgtEl>
                                          <p:spTgt spid="93"/>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anim to="" calcmode="lin" valueType="num">
                                      <p:cBhvr>
                                        <p:cTn id="33" dur="1" fill="hold"/>
                                        <p:tgtEl>
                                          <p:spTgt spid="110"/>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11"/>
                                        </p:tgtEl>
                                        <p:attrNameLst>
                                          <p:attrName>style.visibility</p:attrName>
                                        </p:attrNameLst>
                                      </p:cBhvr>
                                      <p:to>
                                        <p:strVal val="visible"/>
                                      </p:to>
                                    </p:set>
                                    <p:anim to="" calcmode="lin" valueType="num">
                                      <p:cBhvr>
                                        <p:cTn id="36" dur="1" fill="hold"/>
                                        <p:tgtEl>
                                          <p:spTgt spid="111"/>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anim to="" calcmode="lin" valueType="num">
                                      <p:cBhvr>
                                        <p:cTn id="39" dur="1" fill="hold"/>
                                        <p:tgtEl>
                                          <p:spTgt spid="112"/>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 to="" calcmode="lin" valueType="num">
                                      <p:cBhvr>
                                        <p:cTn id="42" dur="1" fill="hold"/>
                                        <p:tgtEl>
                                          <p:spTgt spid="113"/>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anim to="" calcmode="lin" valueType="num">
                                      <p:cBhvr>
                                        <p:cTn id="45" dur="1" fill="hold"/>
                                        <p:tgtEl>
                                          <p:spTgt spid="114"/>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115"/>
                                        </p:tgtEl>
                                        <p:attrNameLst>
                                          <p:attrName>style.visibility</p:attrName>
                                        </p:attrNameLst>
                                      </p:cBhvr>
                                      <p:to>
                                        <p:strVal val="visible"/>
                                      </p:to>
                                    </p:set>
                                    <p:anim to="" calcmode="lin" valueType="num">
                                      <p:cBhvr>
                                        <p:cTn id="48" dur="1" fill="hold"/>
                                        <p:tgtEl>
                                          <p:spTgt spid="115"/>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 to="" calcmode="lin" valueType="num">
                                      <p:cBhvr>
                                        <p:cTn id="51" dur="1" fill="hold"/>
                                        <p:tgtEl>
                                          <p:spTgt spid="116"/>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117"/>
                                        </p:tgtEl>
                                        <p:attrNameLst>
                                          <p:attrName>style.visibility</p:attrName>
                                        </p:attrNameLst>
                                      </p:cBhvr>
                                      <p:to>
                                        <p:strVal val="visible"/>
                                      </p:to>
                                    </p:set>
                                    <p:anim to="" calcmode="lin" valueType="num">
                                      <p:cBhvr>
                                        <p:cTn id="54" dur="1" fill="hold"/>
                                        <p:tgtEl>
                                          <p:spTgt spid="1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85" grpId="0" animBg="1"/>
      <p:bldP spid="86" grpId="0" animBg="1"/>
      <p:bldP spid="87" grpId="0" animBg="1"/>
      <p:bldP spid="88" grpId="0" animBg="1"/>
      <p:bldP spid="110" grpId="0"/>
      <p:bldP spid="111" grpId="0"/>
      <p:bldP spid="112" grpId="0"/>
      <p:bldP spid="113" grpId="0"/>
      <p:bldP spid="114" grpId="0"/>
      <p:bldP spid="115" grpId="0"/>
      <p:bldP spid="116" grpId="0"/>
      <p:bldP spid="1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PIC_0123_8318.jpg"/>
          <p:cNvPicPr>
            <a:picLocks noChangeAspect="1"/>
          </p:cNvPicPr>
          <p:nvPr/>
        </p:nvPicPr>
        <p:blipFill>
          <a:blip r:embed="rId2"/>
          <a:stretch>
            <a:fillRect/>
          </a:stretch>
        </p:blipFill>
        <p:spPr>
          <a:xfrm>
            <a:off x="0" y="0"/>
            <a:ext cx="9144000" cy="6858000"/>
          </a:xfrm>
          <a:prstGeom prst="rect">
            <a:avLst/>
          </a:prstGeom>
        </p:spPr>
      </p:pic>
      <p:sp>
        <p:nvSpPr>
          <p:cNvPr id="4" name="3 CuadroTexto"/>
          <p:cNvSpPr txBox="1"/>
          <p:nvPr/>
        </p:nvSpPr>
        <p:spPr>
          <a:xfrm>
            <a:off x="0" y="0"/>
            <a:ext cx="7929586" cy="3154710"/>
          </a:xfrm>
          <a:prstGeom prst="rect">
            <a:avLst/>
          </a:prstGeom>
          <a:noFill/>
          <a:effectLst/>
        </p:spPr>
        <p:txBody>
          <a:bodyPr wrap="square" rtlCol="0">
            <a:spAutoFit/>
          </a:bodyPr>
          <a:lstStyle/>
          <a:p>
            <a:r>
              <a:rPr lang="es-ES_tradnl" sz="19900" dirty="0" smtClean="0">
                <a:solidFill>
                  <a:schemeClr val="bg1"/>
                </a:solidFill>
                <a:effectLst/>
                <a:latin typeface="Chiller" pitchFamily="82" charset="0"/>
              </a:rPr>
              <a:t>Aire puro </a:t>
            </a:r>
            <a:endParaRPr lang="es-VE" sz="2800" dirty="0">
              <a:solidFill>
                <a:schemeClr val="bg1"/>
              </a:solidFill>
              <a:effectLst/>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2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20" presetClass="emph" presetSubtype="0" fill="hold" grpId="1" nodeType="afterEffect">
                                  <p:stCondLst>
                                    <p:cond delay="0"/>
                                  </p:stCondLst>
                                  <p:iterate type="lt">
                                    <p:tmPct val="10000"/>
                                  </p:iterate>
                                  <p:childTnLst>
                                    <p:set>
                                      <p:cBhvr override="childStyle">
                                        <p:cTn id="12" dur="250" autoRev="1" fill="hold"/>
                                        <p:tgtEl>
                                          <p:spTgt spid="4">
                                            <p:txEl>
                                              <p:pRg st="0" end="0"/>
                                            </p:txEl>
                                          </p:spTgt>
                                        </p:tgtEl>
                                        <p:attrNameLst>
                                          <p:attrName>style.color</p:attrName>
                                        </p:attrNameLst>
                                      </p:cBhvr>
                                      <p:to>
                                        <p:clrVal>
                                          <a:srgbClr val="FFFF00"/>
                                        </p:clrVal>
                                      </p:to>
                                    </p:set>
                                    <p:set>
                                      <p:cBhvr>
                                        <p:cTn id="13" dur="250" autoRev="1" fill="hold"/>
                                        <p:tgtEl>
                                          <p:spTgt spid="4">
                                            <p:txEl>
                                              <p:pRg st="0" end="0"/>
                                            </p:txEl>
                                          </p:spTgt>
                                        </p:tgtEl>
                                        <p:attrNameLst>
                                          <p:attrName>fillcolor</p:attrName>
                                        </p:attrNameLst>
                                      </p:cBhvr>
                                      <p:to>
                                        <p:clrVal>
                                          <a:srgbClr val="FFFF00"/>
                                        </p:clrVal>
                                      </p:to>
                                    </p:set>
                                    <p:set>
                                      <p:cBhvr>
                                        <p:cTn id="14" dur="250" autoRev="1"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uz solar 2.jpg"/>
          <p:cNvPicPr>
            <a:picLocks noChangeAspect="1"/>
          </p:cNvPicPr>
          <p:nvPr/>
        </p:nvPicPr>
        <p:blipFill>
          <a:blip r:embed="rId2"/>
          <a:stretch>
            <a:fillRect/>
          </a:stretch>
        </p:blipFill>
        <p:spPr>
          <a:xfrm>
            <a:off x="0" y="0"/>
            <a:ext cx="9144000" cy="6858000"/>
          </a:xfrm>
          <a:prstGeom prst="rect">
            <a:avLst/>
          </a:prstGeom>
        </p:spPr>
      </p:pic>
      <p:sp>
        <p:nvSpPr>
          <p:cNvPr id="3" name="2 CuadroTexto"/>
          <p:cNvSpPr txBox="1"/>
          <p:nvPr/>
        </p:nvSpPr>
        <p:spPr>
          <a:xfrm>
            <a:off x="1643010" y="3357562"/>
            <a:ext cx="7500990" cy="3154710"/>
          </a:xfrm>
          <a:prstGeom prst="rect">
            <a:avLst/>
          </a:prstGeom>
          <a:noFill/>
          <a:effectLst/>
        </p:spPr>
        <p:txBody>
          <a:bodyPr wrap="square" rtlCol="0">
            <a:spAutoFit/>
          </a:bodyPr>
          <a:lstStyle/>
          <a:p>
            <a:r>
              <a:rPr lang="es-ES_tradnl" sz="19900" dirty="0" smtClean="0">
                <a:solidFill>
                  <a:schemeClr val="bg1"/>
                </a:solidFill>
                <a:effectLst/>
                <a:latin typeface="Chiller" pitchFamily="82" charset="0"/>
              </a:rPr>
              <a:t>Luz Solar</a:t>
            </a:r>
            <a:endParaRPr lang="es-VE" sz="2800" dirty="0">
              <a:solidFill>
                <a:schemeClr val="bg1"/>
              </a:solidFill>
              <a:effectLst/>
              <a:latin typeface="Chiller" pitchFamily="82" charset="0"/>
            </a:endParaRPr>
          </a:p>
        </p:txBody>
      </p:sp>
      <p:pic>
        <p:nvPicPr>
          <p:cNvPr id="4" name="Picture 4" descr="j0289531"/>
          <p:cNvPicPr>
            <a:picLocks noChangeAspect="1" noChangeArrowheads="1"/>
          </p:cNvPicPr>
          <p:nvPr/>
        </p:nvPicPr>
        <p:blipFill>
          <a:blip r:embed="rId3"/>
          <a:srcRect/>
          <a:stretch>
            <a:fillRect/>
          </a:stretch>
        </p:blipFill>
        <p:spPr>
          <a:xfrm>
            <a:off x="571472" y="857232"/>
            <a:ext cx="3305175" cy="21859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500"/>
                                        <p:tgtEl>
                                          <p:spTgt spid="3">
                                            <p:txEl>
                                              <p:pRg st="0" end="0"/>
                                            </p:txEl>
                                          </p:spTgt>
                                        </p:tgtEl>
                                      </p:cBhvr>
                                    </p:animEffect>
                                  </p:childTnLst>
                                </p:cTn>
                              </p:par>
                            </p:childTnLst>
                          </p:cTn>
                        </p:par>
                        <p:par>
                          <p:cTn id="8" fill="hold">
                            <p:stCondLst>
                              <p:cond delay="500"/>
                            </p:stCondLst>
                            <p:childTnLst>
                              <p:par>
                                <p:cTn id="9" presetID="20" presetClass="emph" presetSubtype="0" fill="hold" grpId="1" nodeType="afterEffect">
                                  <p:stCondLst>
                                    <p:cond delay="0"/>
                                  </p:stCondLst>
                                  <p:iterate type="lt">
                                    <p:tmPct val="10000"/>
                                  </p:iterate>
                                  <p:childTnLst>
                                    <p:set>
                                      <p:cBhvr override="childStyle">
                                        <p:cTn id="10" dur="250" autoRev="1" fill="hold"/>
                                        <p:tgtEl>
                                          <p:spTgt spid="3">
                                            <p:txEl>
                                              <p:pRg st="0" end="0"/>
                                            </p:txEl>
                                          </p:spTgt>
                                        </p:tgtEl>
                                        <p:attrNameLst>
                                          <p:attrName>style.color</p:attrName>
                                        </p:attrNameLst>
                                      </p:cBhvr>
                                      <p:to>
                                        <p:clrVal>
                                          <a:srgbClr val="FFFF00"/>
                                        </p:clrVal>
                                      </p:to>
                                    </p:set>
                                    <p:set>
                                      <p:cBhvr>
                                        <p:cTn id="11" dur="250" autoRev="1" fill="hold"/>
                                        <p:tgtEl>
                                          <p:spTgt spid="3">
                                            <p:txEl>
                                              <p:pRg st="0" end="0"/>
                                            </p:txEl>
                                          </p:spTgt>
                                        </p:tgtEl>
                                        <p:attrNameLst>
                                          <p:attrName>fillcolor</p:attrName>
                                        </p:attrNameLst>
                                      </p:cBhvr>
                                      <p:to>
                                        <p:clrVal>
                                          <a:srgbClr val="FFFF00"/>
                                        </p:clrVal>
                                      </p:to>
                                    </p:set>
                                    <p:set>
                                      <p:cBhvr>
                                        <p:cTn id="12" dur="250" autoRev="1" fill="hold"/>
                                        <p:tgtEl>
                                          <p:spTgt spid="3">
                                            <p:txEl>
                                              <p:pRg st="0" end="0"/>
                                            </p:txEl>
                                          </p:spTgt>
                                        </p:tgtEl>
                                        <p:attrNameLst>
                                          <p:attrName>fill.type</p:attrName>
                                        </p:attrNameLst>
                                      </p:cBhvr>
                                      <p:to>
                                        <p:strVal val="solid"/>
                                      </p:to>
                                    </p:set>
                                  </p:childTnLst>
                                </p:cTn>
                              </p:par>
                              <p:par>
                                <p:cTn id="13" presetID="47" presetClass="entr" presetSubtype="0" fill="hold" nodeType="with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rev="1"/>
      <p:bldP spid="3" grpI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plash-1024x768.jpg"/>
          <p:cNvPicPr>
            <a:picLocks noChangeAspect="1"/>
          </p:cNvPicPr>
          <p:nvPr/>
        </p:nvPicPr>
        <p:blipFill>
          <a:blip r:embed="rId2"/>
          <a:stretch>
            <a:fillRect/>
          </a:stretch>
        </p:blipFill>
        <p:spPr>
          <a:xfrm>
            <a:off x="0" y="0"/>
            <a:ext cx="9144000" cy="6858000"/>
          </a:xfrm>
          <a:prstGeom prst="rect">
            <a:avLst/>
          </a:prstGeom>
        </p:spPr>
      </p:pic>
      <p:sp>
        <p:nvSpPr>
          <p:cNvPr id="7" name="6 CuadroTexto"/>
          <p:cNvSpPr txBox="1"/>
          <p:nvPr/>
        </p:nvSpPr>
        <p:spPr>
          <a:xfrm>
            <a:off x="5143504" y="3857628"/>
            <a:ext cx="4929222" cy="3154710"/>
          </a:xfrm>
          <a:prstGeom prst="rect">
            <a:avLst/>
          </a:prstGeom>
          <a:noFill/>
          <a:effectLst/>
        </p:spPr>
        <p:txBody>
          <a:bodyPr wrap="square" rtlCol="0">
            <a:spAutoFit/>
          </a:bodyPr>
          <a:lstStyle/>
          <a:p>
            <a:r>
              <a:rPr lang="es-ES_tradnl" sz="19900" dirty="0" smtClean="0">
                <a:solidFill>
                  <a:schemeClr val="bg1"/>
                </a:solidFill>
                <a:effectLst/>
                <a:latin typeface="Chiller" pitchFamily="82" charset="0"/>
              </a:rPr>
              <a:t>Agua</a:t>
            </a:r>
            <a:endParaRPr lang="es-VE" sz="2800" dirty="0">
              <a:solidFill>
                <a:schemeClr val="bg1"/>
              </a:solidFill>
              <a:effectLst/>
              <a:latin typeface="Chiller" pitchFamily="82" charset="0"/>
            </a:endParaRPr>
          </a:p>
        </p:txBody>
      </p:sp>
      <p:pic>
        <p:nvPicPr>
          <p:cNvPr id="6" name="Picture 10" descr="j0289874"/>
          <p:cNvPicPr>
            <a:picLocks noChangeAspect="1" noChangeArrowheads="1"/>
          </p:cNvPicPr>
          <p:nvPr/>
        </p:nvPicPr>
        <p:blipFill>
          <a:blip r:embed="rId3"/>
          <a:srcRect/>
          <a:stretch>
            <a:fillRect/>
          </a:stretch>
        </p:blipFill>
        <p:spPr>
          <a:xfrm>
            <a:off x="5286380" y="214290"/>
            <a:ext cx="3255963" cy="21875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0"/>
                                  </p:stCondLst>
                                  <p:iterate type="lt">
                                    <p:tmPct val="2000"/>
                                  </p:iterate>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par>
                                <p:cTn id="8" presetID="47" presetClass="entr" presetSubtype="0" fill="hold"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rev="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anquillo_mirando_al_Mar-1024x768-649925.jpg"/>
          <p:cNvPicPr>
            <a:picLocks noChangeAspect="1"/>
          </p:cNvPicPr>
          <p:nvPr/>
        </p:nvPicPr>
        <p:blipFill>
          <a:blip r:embed="rId2"/>
          <a:stretch>
            <a:fillRect/>
          </a:stretch>
        </p:blipFill>
        <p:spPr>
          <a:xfrm>
            <a:off x="0" y="0"/>
            <a:ext cx="9144000" cy="6858000"/>
          </a:xfrm>
          <a:prstGeom prst="rect">
            <a:avLst/>
          </a:prstGeom>
        </p:spPr>
      </p:pic>
      <p:sp>
        <p:nvSpPr>
          <p:cNvPr id="3" name="2 CuadroTexto"/>
          <p:cNvSpPr txBox="1"/>
          <p:nvPr/>
        </p:nvSpPr>
        <p:spPr>
          <a:xfrm>
            <a:off x="214282" y="0"/>
            <a:ext cx="6286544" cy="2646878"/>
          </a:xfrm>
          <a:prstGeom prst="rect">
            <a:avLst/>
          </a:prstGeom>
          <a:noFill/>
          <a:effectLst/>
        </p:spPr>
        <p:txBody>
          <a:bodyPr wrap="square" rtlCol="0">
            <a:spAutoFit/>
          </a:bodyPr>
          <a:lstStyle/>
          <a:p>
            <a:r>
              <a:rPr lang="es-ES_tradnl" sz="16600" dirty="0" smtClean="0">
                <a:solidFill>
                  <a:schemeClr val="bg1"/>
                </a:solidFill>
                <a:latin typeface="Chiller" pitchFamily="82" charset="0"/>
              </a:rPr>
              <a:t>Descanso</a:t>
            </a:r>
            <a:endParaRPr lang="es-VE" sz="2400" dirty="0">
              <a:solidFill>
                <a:schemeClr val="bg1"/>
              </a:solidFill>
              <a:effectLst/>
              <a:latin typeface="Chiller" pitchFamily="82" charset="0"/>
            </a:endParaRPr>
          </a:p>
        </p:txBody>
      </p:sp>
      <p:pic>
        <p:nvPicPr>
          <p:cNvPr id="5" name="Picture 4" descr="des1"/>
          <p:cNvPicPr>
            <a:picLocks noChangeAspect="1" noChangeArrowheads="1"/>
          </p:cNvPicPr>
          <p:nvPr/>
        </p:nvPicPr>
        <p:blipFill>
          <a:blip r:embed="rId3"/>
          <a:srcRect/>
          <a:stretch>
            <a:fillRect/>
          </a:stretch>
        </p:blipFill>
        <p:spPr bwMode="auto">
          <a:xfrm>
            <a:off x="428596" y="4572008"/>
            <a:ext cx="3382203" cy="189848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850"/>
                            </p:stCondLst>
                            <p:childTnLst>
                              <p:par>
                                <p:cTn id="14" presetID="20" presetClass="emph" presetSubtype="0" fill="hold" grpId="1" nodeType="afterEffect">
                                  <p:stCondLst>
                                    <p:cond delay="0"/>
                                  </p:stCondLst>
                                  <p:iterate type="lt">
                                    <p:tmPct val="10000"/>
                                  </p:iterate>
                                  <p:childTnLst>
                                    <p:set>
                                      <p:cBhvr override="childStyle">
                                        <p:cTn id="15" dur="250" autoRev="1" fill="hold"/>
                                        <p:tgtEl>
                                          <p:spTgt spid="3"/>
                                        </p:tgtEl>
                                        <p:attrNameLst>
                                          <p:attrName>style.color</p:attrName>
                                        </p:attrNameLst>
                                      </p:cBhvr>
                                      <p:to>
                                        <p:clrVal>
                                          <a:schemeClr val="accent2"/>
                                        </p:clrVal>
                                      </p:to>
                                    </p:set>
                                    <p:set>
                                      <p:cBhvr>
                                        <p:cTn id="16" dur="250" autoRev="1" fill="hold"/>
                                        <p:tgtEl>
                                          <p:spTgt spid="3"/>
                                        </p:tgtEl>
                                        <p:attrNameLst>
                                          <p:attrName>fillcolor</p:attrName>
                                        </p:attrNameLst>
                                      </p:cBhvr>
                                      <p:to>
                                        <p:clrVal>
                                          <a:schemeClr val="accent2"/>
                                        </p:clrVal>
                                      </p:to>
                                    </p:set>
                                    <p:set>
                                      <p:cBhvr>
                                        <p:cTn id="17" dur="250" autoRev="1" fill="hold"/>
                                        <p:tgtEl>
                                          <p:spTgt spid="3"/>
                                        </p:tgtEl>
                                        <p:attrNameLst>
                                          <p:attrName>fill.type</p:attrName>
                                        </p:attrNameLst>
                                      </p:cBhvr>
                                      <p:to>
                                        <p:strVal val="solid"/>
                                      </p:to>
                                    </p:set>
                                  </p:childTnLst>
                                </p:cTn>
                              </p:par>
                            </p:childTnLst>
                          </p:cTn>
                        </p:par>
                        <p:par>
                          <p:cTn id="18" fill="hold">
                            <p:stCondLst>
                              <p:cond delay="17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Mertropiques-02.jpg"/>
          <p:cNvPicPr>
            <a:picLocks noChangeAspect="1"/>
          </p:cNvPicPr>
          <p:nvPr/>
        </p:nvPicPr>
        <p:blipFill>
          <a:blip r:embed="rId2"/>
          <a:stretch>
            <a:fillRect/>
          </a:stretch>
        </p:blipFill>
        <p:spPr>
          <a:xfrm>
            <a:off x="0" y="0"/>
            <a:ext cx="9144000" cy="6858000"/>
          </a:xfrm>
          <a:prstGeom prst="rect">
            <a:avLst/>
          </a:prstGeom>
        </p:spPr>
      </p:pic>
      <p:pic>
        <p:nvPicPr>
          <p:cNvPr id="2" name="1 Imagen" descr="20081009_tows_bluezones12_350x263.jpg"/>
          <p:cNvPicPr>
            <a:picLocks noChangeAspect="1"/>
          </p:cNvPicPr>
          <p:nvPr/>
        </p:nvPicPr>
        <p:blipFill>
          <a:blip r:embed="rId3"/>
          <a:stretch>
            <a:fillRect/>
          </a:stretch>
        </p:blipFill>
        <p:spPr>
          <a:xfrm>
            <a:off x="2571736" y="2071678"/>
            <a:ext cx="5857884" cy="4393413"/>
          </a:xfrm>
          <a:prstGeom prst="rect">
            <a:avLst/>
          </a:prstGeom>
          <a:ln>
            <a:noFill/>
          </a:ln>
          <a:effectLst>
            <a:softEdge rad="112500"/>
          </a:effectLst>
        </p:spPr>
      </p:pic>
      <p:sp>
        <p:nvSpPr>
          <p:cNvPr id="8" name="7 CuadroTexto"/>
          <p:cNvSpPr txBox="1"/>
          <p:nvPr/>
        </p:nvSpPr>
        <p:spPr>
          <a:xfrm>
            <a:off x="2857456" y="4211122"/>
            <a:ext cx="6286544" cy="2646878"/>
          </a:xfrm>
          <a:prstGeom prst="rect">
            <a:avLst/>
          </a:prstGeom>
          <a:noFill/>
          <a:effectLst/>
        </p:spPr>
        <p:txBody>
          <a:bodyPr wrap="square" rtlCol="0">
            <a:spAutoFit/>
          </a:bodyPr>
          <a:lstStyle/>
          <a:p>
            <a:r>
              <a:rPr lang="es-ES_tradnl" sz="16600" dirty="0" smtClean="0">
                <a:solidFill>
                  <a:schemeClr val="bg1"/>
                </a:solidFill>
                <a:latin typeface="Chiller" pitchFamily="82" charset="0"/>
              </a:rPr>
              <a:t>Ejercicio</a:t>
            </a:r>
            <a:endParaRPr lang="es-VE" sz="2400" dirty="0">
              <a:solidFill>
                <a:schemeClr val="bg1"/>
              </a:solidFill>
              <a:effectLst/>
              <a:latin typeface="Chiller" pitchFamily="82" charset="0"/>
            </a:endParaRPr>
          </a:p>
        </p:txBody>
      </p:sp>
      <p:pic>
        <p:nvPicPr>
          <p:cNvPr id="9" name="Picture 5" descr="jogging_bosque"/>
          <p:cNvPicPr>
            <a:picLocks noChangeAspect="1" noChangeArrowheads="1"/>
          </p:cNvPicPr>
          <p:nvPr/>
        </p:nvPicPr>
        <p:blipFill>
          <a:blip r:embed="rId4"/>
          <a:srcRect/>
          <a:stretch>
            <a:fillRect/>
          </a:stretch>
        </p:blipFill>
        <p:spPr bwMode="auto">
          <a:xfrm>
            <a:off x="642910" y="214290"/>
            <a:ext cx="3064020" cy="2253992"/>
          </a:xfrm>
          <a:prstGeom prst="rect">
            <a:avLst/>
          </a:prstGeom>
          <a:ln>
            <a:noFill/>
          </a:ln>
          <a:effectLst>
            <a:softEdge rad="112500"/>
          </a:effectLst>
        </p:spPr>
      </p:pic>
      <p:pic>
        <p:nvPicPr>
          <p:cNvPr id="10" name="Picture 4" descr="caminar"/>
          <p:cNvPicPr>
            <a:picLocks noChangeAspect="1" noChangeArrowheads="1"/>
          </p:cNvPicPr>
          <p:nvPr/>
        </p:nvPicPr>
        <p:blipFill>
          <a:blip r:embed="rId5" cstate="print"/>
          <a:srcRect/>
          <a:stretch>
            <a:fillRect/>
          </a:stretch>
        </p:blipFill>
        <p:spPr bwMode="auto">
          <a:xfrm>
            <a:off x="6038432" y="214290"/>
            <a:ext cx="3105568" cy="2286016"/>
          </a:xfrm>
          <a:prstGeom prst="rect">
            <a:avLst/>
          </a:prstGeom>
          <a:ln>
            <a:noFill/>
          </a:ln>
          <a:effectLst>
            <a:softEdge rad="112500"/>
          </a:effectLst>
        </p:spPr>
      </p:pic>
      <p:pic>
        <p:nvPicPr>
          <p:cNvPr id="11" name="Picture 7" descr="veteranos"/>
          <p:cNvPicPr>
            <a:picLocks noChangeAspect="1" noChangeArrowheads="1"/>
          </p:cNvPicPr>
          <p:nvPr/>
        </p:nvPicPr>
        <p:blipFill>
          <a:blip r:embed="rId6"/>
          <a:srcRect/>
          <a:stretch>
            <a:fillRect/>
          </a:stretch>
        </p:blipFill>
        <p:spPr bwMode="auto">
          <a:xfrm>
            <a:off x="785786" y="3500438"/>
            <a:ext cx="1727200" cy="272256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decel="100000"/>
                                        <p:tgtEl>
                                          <p:spTgt spid="8"/>
                                        </p:tgtEl>
                                      </p:cBhvr>
                                    </p:animEffect>
                                    <p:anim calcmode="lin" valueType="num">
                                      <p:cBhvr>
                                        <p:cTn id="8" dur="400" decel="100000" fill="hold"/>
                                        <p:tgtEl>
                                          <p:spTgt spid="8"/>
                                        </p:tgtEl>
                                        <p:attrNameLst>
                                          <p:attrName>style.rotation</p:attrName>
                                        </p:attrNameLst>
                                      </p:cBhvr>
                                      <p:tavLst>
                                        <p:tav tm="0">
                                          <p:val>
                                            <p:fltVal val="-90"/>
                                          </p:val>
                                        </p:tav>
                                        <p:tav tm="100000">
                                          <p:val>
                                            <p:fltVal val="0"/>
                                          </p:val>
                                        </p:tav>
                                      </p:tavLst>
                                    </p:anim>
                                    <p:anim calcmode="lin" valueType="num">
                                      <p:cBhvr>
                                        <p:cTn id="9" dur="400" decel="100000" fill="hold"/>
                                        <p:tgtEl>
                                          <p:spTgt spid="8"/>
                                        </p:tgtEl>
                                        <p:attrNameLst>
                                          <p:attrName>ppt_x</p:attrName>
                                        </p:attrNameLst>
                                      </p:cBhvr>
                                      <p:tavLst>
                                        <p:tav tm="0">
                                          <p:val>
                                            <p:strVal val="#ppt_x+0.4"/>
                                          </p:val>
                                        </p:tav>
                                        <p:tav tm="100000">
                                          <p:val>
                                            <p:strVal val="#ppt_x-0.05"/>
                                          </p:val>
                                        </p:tav>
                                      </p:tavLst>
                                    </p:anim>
                                    <p:anim calcmode="lin" valueType="num">
                                      <p:cBhvr>
                                        <p:cTn id="10" dur="400" decel="100000" fill="hold"/>
                                        <p:tgtEl>
                                          <p:spTgt spid="8"/>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900"/>
                            </p:stCondLst>
                            <p:childTnLst>
                              <p:par>
                                <p:cTn id="14" presetID="20" presetClass="emph" presetSubtype="0" fill="hold" grpId="1" nodeType="afterEffect">
                                  <p:stCondLst>
                                    <p:cond delay="0"/>
                                  </p:stCondLst>
                                  <p:iterate type="lt">
                                    <p:tmPct val="10000"/>
                                  </p:iterate>
                                  <p:childTnLst>
                                    <p:set>
                                      <p:cBhvr override="childStyle">
                                        <p:cTn id="15" dur="250" autoRev="1" fill="hold"/>
                                        <p:tgtEl>
                                          <p:spTgt spid="8"/>
                                        </p:tgtEl>
                                        <p:attrNameLst>
                                          <p:attrName>style.color</p:attrName>
                                        </p:attrNameLst>
                                      </p:cBhvr>
                                      <p:to>
                                        <p:clrVal>
                                          <a:schemeClr val="accent2"/>
                                        </p:clrVal>
                                      </p:to>
                                    </p:set>
                                    <p:set>
                                      <p:cBhvr>
                                        <p:cTn id="16" dur="250" autoRev="1" fill="hold"/>
                                        <p:tgtEl>
                                          <p:spTgt spid="8"/>
                                        </p:tgtEl>
                                        <p:attrNameLst>
                                          <p:attrName>fillcolor</p:attrName>
                                        </p:attrNameLst>
                                      </p:cBhvr>
                                      <p:to>
                                        <p:clrVal>
                                          <a:schemeClr val="accent2"/>
                                        </p:clrVal>
                                      </p:to>
                                    </p:set>
                                    <p:set>
                                      <p:cBhvr>
                                        <p:cTn id="17" dur="250" autoRev="1" fill="hold"/>
                                        <p:tgtEl>
                                          <p:spTgt spid="8"/>
                                        </p:tgtEl>
                                        <p:attrNameLst>
                                          <p:attrName>fill.type</p:attrName>
                                        </p:attrNameLst>
                                      </p:cBhvr>
                                      <p:to>
                                        <p:strVal val="solid"/>
                                      </p:to>
                                    </p:set>
                                  </p:childTnLst>
                                </p:cTn>
                              </p:par>
                              <p:par>
                                <p:cTn id="18" presetID="3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400" decel="100000"/>
                                        <p:tgtEl>
                                          <p:spTgt spid="9"/>
                                        </p:tgtEl>
                                      </p:cBhvr>
                                    </p:animEffect>
                                    <p:anim calcmode="lin" valueType="num">
                                      <p:cBhvr>
                                        <p:cTn id="21" dur="400" decel="100000" fill="hold"/>
                                        <p:tgtEl>
                                          <p:spTgt spid="9"/>
                                        </p:tgtEl>
                                        <p:attrNameLst>
                                          <p:attrName>style.rotation</p:attrName>
                                        </p:attrNameLst>
                                      </p:cBhvr>
                                      <p:tavLst>
                                        <p:tav tm="0">
                                          <p:val>
                                            <p:fltVal val="-90"/>
                                          </p:val>
                                        </p:tav>
                                        <p:tav tm="100000">
                                          <p:val>
                                            <p:fltVal val="0"/>
                                          </p:val>
                                        </p:tav>
                                      </p:tavLst>
                                    </p:anim>
                                    <p:anim calcmode="lin" valueType="num">
                                      <p:cBhvr>
                                        <p:cTn id="22" dur="400" decel="100000" fill="hold"/>
                                        <p:tgtEl>
                                          <p:spTgt spid="9"/>
                                        </p:tgtEl>
                                        <p:attrNameLst>
                                          <p:attrName>ppt_x</p:attrName>
                                        </p:attrNameLst>
                                      </p:cBhvr>
                                      <p:tavLst>
                                        <p:tav tm="0">
                                          <p:val>
                                            <p:strVal val="#ppt_x+0.4"/>
                                          </p:val>
                                        </p:tav>
                                        <p:tav tm="100000">
                                          <p:val>
                                            <p:strVal val="#ppt_x-0.05"/>
                                          </p:val>
                                        </p:tav>
                                      </p:tavLst>
                                    </p:anim>
                                    <p:anim calcmode="lin" valueType="num">
                                      <p:cBhvr>
                                        <p:cTn id="23" dur="400" decel="100000" fill="hold"/>
                                        <p:tgtEl>
                                          <p:spTgt spid="9"/>
                                        </p:tgtEl>
                                        <p:attrNameLst>
                                          <p:attrName>ppt_y</p:attrName>
                                        </p:attrNameLst>
                                      </p:cBhvr>
                                      <p:tavLst>
                                        <p:tav tm="0">
                                          <p:val>
                                            <p:strVal val="#ppt_y-0.4"/>
                                          </p:val>
                                        </p:tav>
                                        <p:tav tm="100000">
                                          <p:val>
                                            <p:strVal val="#ppt_y+0.1"/>
                                          </p:val>
                                        </p:tav>
                                      </p:tavLst>
                                    </p:anim>
                                    <p:anim calcmode="lin" valueType="num">
                                      <p:cBhvr>
                                        <p:cTn id="24" dur="100" accel="100000" fill="hold">
                                          <p:stCondLst>
                                            <p:cond delay="400"/>
                                          </p:stCondLst>
                                        </p:cTn>
                                        <p:tgtEl>
                                          <p:spTgt spid="9"/>
                                        </p:tgtEl>
                                        <p:attrNameLst>
                                          <p:attrName>ppt_x</p:attrName>
                                        </p:attrNameLst>
                                      </p:cBhvr>
                                      <p:tavLst>
                                        <p:tav tm="0">
                                          <p:val>
                                            <p:strVal val="#ppt_x-0.05"/>
                                          </p:val>
                                        </p:tav>
                                        <p:tav tm="100000">
                                          <p:val>
                                            <p:strVal val="#ppt_x"/>
                                          </p:val>
                                        </p:tav>
                                      </p:tavLst>
                                    </p:anim>
                                    <p:anim calcmode="lin" valueType="num">
                                      <p:cBhvr>
                                        <p:cTn id="25" dur="100" accel="100000" fill="hold">
                                          <p:stCondLst>
                                            <p:cond delay="400"/>
                                          </p:stCondLst>
                                        </p:cTn>
                                        <p:tgtEl>
                                          <p:spTgt spid="9"/>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400" decel="100000"/>
                                        <p:tgtEl>
                                          <p:spTgt spid="10"/>
                                        </p:tgtEl>
                                      </p:cBhvr>
                                    </p:animEffect>
                                    <p:anim calcmode="lin" valueType="num">
                                      <p:cBhvr>
                                        <p:cTn id="29" dur="400" decel="100000" fill="hold"/>
                                        <p:tgtEl>
                                          <p:spTgt spid="10"/>
                                        </p:tgtEl>
                                        <p:attrNameLst>
                                          <p:attrName>style.rotation</p:attrName>
                                        </p:attrNameLst>
                                      </p:cBhvr>
                                      <p:tavLst>
                                        <p:tav tm="0">
                                          <p:val>
                                            <p:fltVal val="-90"/>
                                          </p:val>
                                        </p:tav>
                                        <p:tav tm="100000">
                                          <p:val>
                                            <p:fltVal val="0"/>
                                          </p:val>
                                        </p:tav>
                                      </p:tavLst>
                                    </p:anim>
                                    <p:anim calcmode="lin" valueType="num">
                                      <p:cBhvr>
                                        <p:cTn id="30" dur="400" decel="100000" fill="hold"/>
                                        <p:tgtEl>
                                          <p:spTgt spid="10"/>
                                        </p:tgtEl>
                                        <p:attrNameLst>
                                          <p:attrName>ppt_x</p:attrName>
                                        </p:attrNameLst>
                                      </p:cBhvr>
                                      <p:tavLst>
                                        <p:tav tm="0">
                                          <p:val>
                                            <p:strVal val="#ppt_x+0.4"/>
                                          </p:val>
                                        </p:tav>
                                        <p:tav tm="100000">
                                          <p:val>
                                            <p:strVal val="#ppt_x-0.05"/>
                                          </p:val>
                                        </p:tav>
                                      </p:tavLst>
                                    </p:anim>
                                    <p:anim calcmode="lin" valueType="num">
                                      <p:cBhvr>
                                        <p:cTn id="31" dur="400" decel="100000" fill="hold"/>
                                        <p:tgtEl>
                                          <p:spTgt spid="10"/>
                                        </p:tgtEl>
                                        <p:attrNameLst>
                                          <p:attrName>ppt_y</p:attrName>
                                        </p:attrNameLst>
                                      </p:cBhvr>
                                      <p:tavLst>
                                        <p:tav tm="0">
                                          <p:val>
                                            <p:strVal val="#ppt_y-0.4"/>
                                          </p:val>
                                        </p:tav>
                                        <p:tav tm="100000">
                                          <p:val>
                                            <p:strVal val="#ppt_y+0.1"/>
                                          </p:val>
                                        </p:tav>
                                      </p:tavLst>
                                    </p:anim>
                                    <p:anim calcmode="lin" valueType="num">
                                      <p:cBhvr>
                                        <p:cTn id="32"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33"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par>
                                <p:cTn id="34" presetID="26" presetClass="entr" presetSubtype="0" fill="hold" nodeType="withEffect">
                                  <p:stCondLst>
                                    <p:cond delay="100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145">
                                          <p:stCondLst>
                                            <p:cond delay="0"/>
                                          </p:stCondLst>
                                        </p:cTn>
                                        <p:tgtEl>
                                          <p:spTgt spid="11"/>
                                        </p:tgtEl>
                                      </p:cBhvr>
                                    </p:animEffect>
                                    <p:anim calcmode="lin" valueType="num">
                                      <p:cBhvr>
                                        <p:cTn id="37"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40"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41"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42" dur="7">
                                          <p:stCondLst>
                                            <p:cond delay="163"/>
                                          </p:stCondLst>
                                        </p:cTn>
                                        <p:tgtEl>
                                          <p:spTgt spid="11"/>
                                        </p:tgtEl>
                                      </p:cBhvr>
                                      <p:to x="100000" y="60000"/>
                                    </p:animScale>
                                    <p:animScale>
                                      <p:cBhvr>
                                        <p:cTn id="43" dur="42" decel="50000">
                                          <p:stCondLst>
                                            <p:cond delay="169"/>
                                          </p:stCondLst>
                                        </p:cTn>
                                        <p:tgtEl>
                                          <p:spTgt spid="11"/>
                                        </p:tgtEl>
                                      </p:cBhvr>
                                      <p:to x="100000" y="100000"/>
                                    </p:animScale>
                                    <p:animScale>
                                      <p:cBhvr>
                                        <p:cTn id="44" dur="7">
                                          <p:stCondLst>
                                            <p:cond delay="328"/>
                                          </p:stCondLst>
                                        </p:cTn>
                                        <p:tgtEl>
                                          <p:spTgt spid="11"/>
                                        </p:tgtEl>
                                      </p:cBhvr>
                                      <p:to x="100000" y="80000"/>
                                    </p:animScale>
                                    <p:animScale>
                                      <p:cBhvr>
                                        <p:cTn id="45" dur="42" decel="50000">
                                          <p:stCondLst>
                                            <p:cond delay="335"/>
                                          </p:stCondLst>
                                        </p:cTn>
                                        <p:tgtEl>
                                          <p:spTgt spid="11"/>
                                        </p:tgtEl>
                                      </p:cBhvr>
                                      <p:to x="100000" y="100000"/>
                                    </p:animScale>
                                    <p:animScale>
                                      <p:cBhvr>
                                        <p:cTn id="46" dur="7">
                                          <p:stCondLst>
                                            <p:cond delay="411"/>
                                          </p:stCondLst>
                                        </p:cTn>
                                        <p:tgtEl>
                                          <p:spTgt spid="11"/>
                                        </p:tgtEl>
                                      </p:cBhvr>
                                      <p:to x="100000" y="90000"/>
                                    </p:animScale>
                                    <p:animScale>
                                      <p:cBhvr>
                                        <p:cTn id="47" dur="42" decel="50000">
                                          <p:stCondLst>
                                            <p:cond delay="417"/>
                                          </p:stCondLst>
                                        </p:cTn>
                                        <p:tgtEl>
                                          <p:spTgt spid="11"/>
                                        </p:tgtEl>
                                      </p:cBhvr>
                                      <p:to x="100000" y="100000"/>
                                    </p:animScale>
                                    <p:animScale>
                                      <p:cBhvr>
                                        <p:cTn id="48" dur="7">
                                          <p:stCondLst>
                                            <p:cond delay="452"/>
                                          </p:stCondLst>
                                        </p:cTn>
                                        <p:tgtEl>
                                          <p:spTgt spid="11"/>
                                        </p:tgtEl>
                                      </p:cBhvr>
                                      <p:to x="100000" y="95000"/>
                                    </p:animScale>
                                    <p:animScale>
                                      <p:cBhvr>
                                        <p:cTn id="49" dur="42" decel="50000">
                                          <p:stCondLst>
                                            <p:cond delay="459"/>
                                          </p:stCondLst>
                                        </p:cTn>
                                        <p:tgtEl>
                                          <p:spTgt spid="11"/>
                                        </p:tgtEl>
                                      </p:cBhvr>
                                      <p:to x="100000" y="100000"/>
                                    </p:animScale>
                                  </p:childTnLst>
                                </p:cTn>
                              </p:par>
                              <p:par>
                                <p:cTn id="50" presetID="10" presetClass="entr" presetSubtype="0" fill="hold" nodeType="withEffect">
                                  <p:stCondLst>
                                    <p:cond delay="100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11804392985Pn42m.jpg"/>
          <p:cNvPicPr>
            <a:picLocks noChangeAspect="1"/>
          </p:cNvPicPr>
          <p:nvPr/>
        </p:nvPicPr>
        <p:blipFill>
          <a:blip r:embed="rId3"/>
          <a:stretch>
            <a:fillRect/>
          </a:stretch>
        </p:blipFill>
        <p:spPr>
          <a:xfrm>
            <a:off x="0" y="-1"/>
            <a:ext cx="9144000" cy="6940037"/>
          </a:xfrm>
          <a:prstGeom prst="rect">
            <a:avLst/>
          </a:prstGeom>
        </p:spPr>
      </p:pic>
      <p:sp>
        <p:nvSpPr>
          <p:cNvPr id="2" name="1 Título"/>
          <p:cNvSpPr>
            <a:spLocks noGrp="1"/>
          </p:cNvSpPr>
          <p:nvPr>
            <p:ph type="title"/>
          </p:nvPr>
        </p:nvSpPr>
        <p:spPr>
          <a:xfrm>
            <a:off x="0" y="785794"/>
            <a:ext cx="8572560" cy="1066800"/>
          </a:xfrm>
        </p:spPr>
        <p:txBody>
          <a:bodyPr>
            <a:noAutofit/>
          </a:bodyPr>
          <a:lstStyle/>
          <a:p>
            <a:r>
              <a:rPr lang="es-ES" sz="5400" b="1" dirty="0" smtClean="0">
                <a:solidFill>
                  <a:schemeClr val="bg1"/>
                </a:solidFill>
              </a:rPr>
              <a:t>¿</a:t>
            </a:r>
            <a:r>
              <a:rPr lang="es-ES" sz="6000" b="1" dirty="0" smtClean="0">
                <a:solidFill>
                  <a:schemeClr val="bg1"/>
                </a:solidFill>
              </a:rPr>
              <a:t>Porqué</a:t>
            </a:r>
            <a:r>
              <a:rPr lang="es-ES" sz="5400" b="1" dirty="0" smtClean="0">
                <a:solidFill>
                  <a:schemeClr val="bg1"/>
                </a:solidFill>
              </a:rPr>
              <a:t> Debemos Cuidar  	Nuestro Cuerpo ?</a:t>
            </a:r>
            <a:endParaRPr lang="es-ES" sz="5400" b="1" dirty="0">
              <a:solidFill>
                <a:schemeClr val="bg1"/>
              </a:solidFill>
            </a:endParaRPr>
          </a:p>
        </p:txBody>
      </p:sp>
      <p:sp>
        <p:nvSpPr>
          <p:cNvPr id="5" name="4 Rectángulo"/>
          <p:cNvSpPr/>
          <p:nvPr/>
        </p:nvSpPr>
        <p:spPr>
          <a:xfrm>
            <a:off x="4357686" y="3143248"/>
            <a:ext cx="4549643" cy="923330"/>
          </a:xfrm>
          <a:prstGeom prst="rect">
            <a:avLst/>
          </a:prstGeom>
        </p:spPr>
        <p:txBody>
          <a:bodyPr wrap="none">
            <a:spAutoFit/>
          </a:bodyPr>
          <a:lstStyle/>
          <a:p>
            <a:r>
              <a:rPr lang="es-ES" sz="5400" dirty="0" smtClean="0">
                <a:solidFill>
                  <a:srgbClr val="FFFF00"/>
                </a:solidFill>
              </a:rPr>
              <a:t>1</a:t>
            </a:r>
            <a:r>
              <a:rPr lang="es-ES" sz="5400" dirty="0" smtClean="0">
                <a:solidFill>
                  <a:srgbClr val="FFFF00"/>
                </a:solidFill>
                <a:latin typeface="Vivaldi" pitchFamily="66" charset="0"/>
              </a:rPr>
              <a:t> </a:t>
            </a:r>
            <a:r>
              <a:rPr lang="es-ES" sz="5400" b="1" dirty="0" smtClean="0">
                <a:solidFill>
                  <a:srgbClr val="FFFF00"/>
                </a:solidFill>
                <a:latin typeface="Vivaldi" pitchFamily="66" charset="0"/>
              </a:rPr>
              <a:t>Corintios 3: </a:t>
            </a:r>
            <a:r>
              <a:rPr lang="es-ES" sz="4400" b="1" dirty="0" smtClean="0">
                <a:solidFill>
                  <a:srgbClr val="FFFF00"/>
                </a:solidFill>
                <a:latin typeface="Vivaldi" pitchFamily="66" charset="0"/>
              </a:rPr>
              <a:t>16-17</a:t>
            </a:r>
            <a:r>
              <a:rPr lang="es-ES" sz="5400" b="1" dirty="0" smtClean="0">
                <a:solidFill>
                  <a:srgbClr val="FFFF00"/>
                </a:solidFill>
                <a:latin typeface="Vivaldi" pitchFamily="66" charset="0"/>
              </a:rPr>
              <a:t>.</a:t>
            </a:r>
            <a:endParaRPr lang="es-ES" sz="5400" b="1" dirty="0">
              <a:solidFill>
                <a:srgbClr val="FFFF00"/>
              </a:solidFill>
              <a:latin typeface="Vivaldi" pitchFamily="66" charset="0"/>
            </a:endParaRPr>
          </a:p>
        </p:txBody>
      </p:sp>
      <p:sp>
        <p:nvSpPr>
          <p:cNvPr id="6" name="5 Rectángulo"/>
          <p:cNvSpPr/>
          <p:nvPr/>
        </p:nvSpPr>
        <p:spPr>
          <a:xfrm>
            <a:off x="4428582" y="4857760"/>
            <a:ext cx="4689104" cy="923330"/>
          </a:xfrm>
          <a:prstGeom prst="rect">
            <a:avLst/>
          </a:prstGeom>
        </p:spPr>
        <p:txBody>
          <a:bodyPr wrap="none">
            <a:spAutoFit/>
          </a:bodyPr>
          <a:lstStyle/>
          <a:p>
            <a:r>
              <a:rPr lang="es-ES" sz="5400" dirty="0" smtClean="0">
                <a:solidFill>
                  <a:srgbClr val="002060"/>
                </a:solidFill>
              </a:rPr>
              <a:t> </a:t>
            </a:r>
            <a:r>
              <a:rPr lang="es-ES" sz="5400" dirty="0" smtClean="0">
                <a:solidFill>
                  <a:srgbClr val="FFFF00"/>
                </a:solidFill>
              </a:rPr>
              <a:t>1 </a:t>
            </a:r>
            <a:r>
              <a:rPr lang="es-ES" sz="5400" b="1" dirty="0">
                <a:solidFill>
                  <a:srgbClr val="FFFF00"/>
                </a:solidFill>
                <a:latin typeface="Vivaldi" pitchFamily="66" charset="0"/>
              </a:rPr>
              <a:t>Corintios 6</a:t>
            </a:r>
            <a:r>
              <a:rPr lang="es-ES" sz="5400" b="1" dirty="0" smtClean="0">
                <a:solidFill>
                  <a:srgbClr val="FFFF00"/>
                </a:solidFill>
                <a:latin typeface="Vivaldi" pitchFamily="66" charset="0"/>
              </a:rPr>
              <a:t>: </a:t>
            </a:r>
            <a:r>
              <a:rPr lang="es-ES" sz="4400" b="1" dirty="0" smtClean="0">
                <a:solidFill>
                  <a:srgbClr val="FFFF00"/>
                </a:solidFill>
                <a:latin typeface="Vivaldi" pitchFamily="66" charset="0"/>
              </a:rPr>
              <a:t>19-20</a:t>
            </a:r>
            <a:r>
              <a:rPr lang="es-ES" sz="4400" b="1" dirty="0">
                <a:solidFill>
                  <a:srgbClr val="FFFF00"/>
                </a:solidFill>
                <a:latin typeface="Vivaldi" pitchFamily="66" charset="0"/>
              </a:rPr>
              <a:t>.</a:t>
            </a:r>
            <a:endParaRPr lang="es-ES" sz="5400" b="1" dirty="0">
              <a:solidFill>
                <a:srgbClr val="FFFF00"/>
              </a:solidFill>
              <a:latin typeface="Vivaldi" pitchFamily="66" charset="0"/>
            </a:endParaRPr>
          </a:p>
        </p:txBody>
      </p:sp>
      <p:cxnSp>
        <p:nvCxnSpPr>
          <p:cNvPr id="11" name="10 Conector recto"/>
          <p:cNvCxnSpPr/>
          <p:nvPr/>
        </p:nvCxnSpPr>
        <p:spPr>
          <a:xfrm>
            <a:off x="5072066" y="3929066"/>
            <a:ext cx="43577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5224466" y="4000504"/>
            <a:ext cx="43577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214942" y="5641990"/>
            <a:ext cx="43577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376866" y="5713428"/>
            <a:ext cx="435771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285720" y="4000504"/>
            <a:ext cx="3657600" cy="857280"/>
          </a:xfrm>
        </p:spPr>
        <p:txBody>
          <a:bodyPr/>
          <a:lstStyle/>
          <a:p>
            <a:pPr>
              <a:buNone/>
            </a:pPr>
            <a:r>
              <a:rPr lang="es-ES" sz="4400" b="1" dirty="0" smtClean="0">
                <a:solidFill>
                  <a:schemeClr val="accent2">
                    <a:lumMod val="20000"/>
                    <a:lumOff val="80000"/>
                  </a:schemeClr>
                </a:solidFill>
                <a:latin typeface="Bernard MT Condensed" pitchFamily="18" charset="0"/>
              </a:rPr>
              <a:t>Base Bíblica</a:t>
            </a:r>
            <a:r>
              <a:rPr lang="es-ES" sz="4400" dirty="0" smtClean="0">
                <a:solidFill>
                  <a:schemeClr val="accent2">
                    <a:lumMod val="20000"/>
                    <a:lumOff val="80000"/>
                  </a:schemeClr>
                </a:solidFill>
              </a:rPr>
              <a:t>  </a:t>
            </a:r>
          </a:p>
          <a:p>
            <a:endParaRPr lang="es-ES" dirty="0" smtClean="0"/>
          </a:p>
          <a:p>
            <a:endParaRPr lang="es-ES" dirty="0"/>
          </a:p>
        </p:txBody>
      </p:sp>
      <p:sp>
        <p:nvSpPr>
          <p:cNvPr id="20" name="19 CuadroTexto"/>
          <p:cNvSpPr txBox="1"/>
          <p:nvPr/>
        </p:nvSpPr>
        <p:spPr>
          <a:xfrm>
            <a:off x="-7358082" y="2819941"/>
            <a:ext cx="7358082" cy="1323439"/>
          </a:xfrm>
          <a:prstGeom prst="rect">
            <a:avLst/>
          </a:prstGeom>
          <a:noFill/>
        </p:spPr>
        <p:txBody>
          <a:bodyPr wrap="square" rtlCol="0">
            <a:spAutoFit/>
          </a:bodyPr>
          <a:lstStyle/>
          <a:p>
            <a:pPr algn="just"/>
            <a:r>
              <a:rPr lang="es-ES" sz="2000" dirty="0" smtClean="0">
                <a:solidFill>
                  <a:schemeClr val="accent2">
                    <a:lumMod val="20000"/>
                    <a:lumOff val="80000"/>
                  </a:schemeClr>
                </a:solidFill>
              </a:rPr>
              <a:t>¿No sabéis que sois templo de Dios, y que el Espíritu de Dios habita en  vosotros?. Si alguno destruye el templo de Dios , Dios lo destruirá a  el . Porque el templo de Dios es santo. </a:t>
            </a:r>
            <a:r>
              <a:rPr lang="es-ES" sz="2000" b="1" dirty="0" smtClean="0">
                <a:solidFill>
                  <a:schemeClr val="accent2">
                    <a:lumMod val="20000"/>
                    <a:lumOff val="80000"/>
                  </a:schemeClr>
                </a:solidFill>
              </a:rPr>
              <a:t>Y ese templo sois vosotros.  </a:t>
            </a:r>
            <a:endParaRPr lang="es-ES" sz="2000" b="1" dirty="0">
              <a:solidFill>
                <a:schemeClr val="accent2">
                  <a:lumMod val="20000"/>
                  <a:lumOff val="80000"/>
                </a:schemeClr>
              </a:solidFill>
            </a:endParaRPr>
          </a:p>
        </p:txBody>
      </p:sp>
      <p:sp>
        <p:nvSpPr>
          <p:cNvPr id="21" name="20 CuadroTexto"/>
          <p:cNvSpPr txBox="1"/>
          <p:nvPr/>
        </p:nvSpPr>
        <p:spPr>
          <a:xfrm>
            <a:off x="-7358082" y="4605891"/>
            <a:ext cx="7358082" cy="1323439"/>
          </a:xfrm>
          <a:prstGeom prst="rect">
            <a:avLst/>
          </a:prstGeom>
          <a:noFill/>
        </p:spPr>
        <p:txBody>
          <a:bodyPr wrap="square" rtlCol="0">
            <a:spAutoFit/>
          </a:bodyPr>
          <a:lstStyle/>
          <a:p>
            <a:pPr algn="just"/>
            <a:r>
              <a:rPr lang="es-ES" sz="2000" dirty="0" smtClean="0">
                <a:solidFill>
                  <a:schemeClr val="accent2">
                    <a:lumMod val="20000"/>
                    <a:lumOff val="80000"/>
                  </a:schemeClr>
                </a:solidFill>
              </a:rPr>
              <a:t>¿No sabéis que  vuestro cuerpo es templo Espíritu Santo, que esta en vosotros, que tenéis de Dios, y que no sois vuestro?. Porque habéis sido comprado por precio. Por tanto, glorificar a Dios en vuestro cuerpo.</a:t>
            </a:r>
            <a:endParaRPr lang="es-ES" sz="2000" b="1" dirty="0">
              <a:solidFill>
                <a:schemeClr val="accent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43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5300"/>
                            </p:stCondLst>
                            <p:childTnLst>
                              <p:par>
                                <p:cTn id="17" presetID="5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85" decel="100000"/>
                                        <p:tgtEl>
                                          <p:spTgt spid="5"/>
                                        </p:tgtEl>
                                      </p:cBhvr>
                                    </p:animEffect>
                                    <p:animScale>
                                      <p:cBhvr>
                                        <p:cTn id="20" dur="385" decel="100000"/>
                                        <p:tgtEl>
                                          <p:spTgt spid="5"/>
                                        </p:tgtEl>
                                      </p:cBhvr>
                                      <p:from x="10000" y="10000"/>
                                      <p:to x="200000" y="450000"/>
                                    </p:animScale>
                                    <p:animScale>
                                      <p:cBhvr>
                                        <p:cTn id="21" dur="615" accel="100000" fill="hold">
                                          <p:stCondLst>
                                            <p:cond delay="385"/>
                                          </p:stCondLst>
                                        </p:cTn>
                                        <p:tgtEl>
                                          <p:spTgt spid="5"/>
                                        </p:tgtEl>
                                      </p:cBhvr>
                                      <p:from x="200000" y="450000"/>
                                      <p:to x="100000" y="100000"/>
                                    </p:animScale>
                                    <p:set>
                                      <p:cBhvr>
                                        <p:cTn id="22" dur="385" fill="hold"/>
                                        <p:tgtEl>
                                          <p:spTgt spid="5"/>
                                        </p:tgtEl>
                                        <p:attrNameLst>
                                          <p:attrName>ppt_x</p:attrName>
                                        </p:attrNameLst>
                                      </p:cBhvr>
                                      <p:to>
                                        <p:strVal val="(0.5)"/>
                                      </p:to>
                                    </p:set>
                                    <p:anim from="(0.5)" to="(#ppt_x)" calcmode="lin" valueType="num">
                                      <p:cBhvr>
                                        <p:cTn id="23" dur="615" accel="100000" fill="hold">
                                          <p:stCondLst>
                                            <p:cond delay="385"/>
                                          </p:stCondLst>
                                        </p:cTn>
                                        <p:tgtEl>
                                          <p:spTgt spid="5"/>
                                        </p:tgtEl>
                                        <p:attrNameLst>
                                          <p:attrName>ppt_x</p:attrName>
                                        </p:attrNameLst>
                                      </p:cBhvr>
                                    </p:anim>
                                    <p:set>
                                      <p:cBhvr>
                                        <p:cTn id="24" dur="385" fill="hold"/>
                                        <p:tgtEl>
                                          <p:spTgt spid="5"/>
                                        </p:tgtEl>
                                        <p:attrNameLst>
                                          <p:attrName>ppt_y</p:attrName>
                                        </p:attrNameLst>
                                      </p:cBhvr>
                                      <p:to>
                                        <p:strVal val="(#ppt_y+0.4)"/>
                                      </p:to>
                                    </p:set>
                                    <p:anim from="(#ppt_y+0.4)" to="(#ppt_y)" calcmode="lin" valueType="num">
                                      <p:cBhvr>
                                        <p:cTn id="25" dur="615" accel="100000" fill="hold">
                                          <p:stCondLst>
                                            <p:cond delay="385"/>
                                          </p:stCondLst>
                                        </p:cTn>
                                        <p:tgtEl>
                                          <p:spTgt spid="5"/>
                                        </p:tgtEl>
                                        <p:attrNameLst>
                                          <p:attrName>ppt_y</p:attrName>
                                        </p:attrNameLst>
                                      </p:cBhvr>
                                    </p:anim>
                                  </p:childTnLst>
                                </p:cTn>
                              </p:par>
                            </p:childTnLst>
                          </p:cTn>
                        </p:par>
                        <p:par>
                          <p:cTn id="26" fill="hold">
                            <p:stCondLst>
                              <p:cond delay="6300"/>
                            </p:stCondLst>
                            <p:childTnLst>
                              <p:par>
                                <p:cTn id="27" presetID="5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85" decel="100000"/>
                                        <p:tgtEl>
                                          <p:spTgt spid="6"/>
                                        </p:tgtEl>
                                      </p:cBhvr>
                                    </p:animEffect>
                                    <p:animScale>
                                      <p:cBhvr>
                                        <p:cTn id="30" dur="385" decel="100000"/>
                                        <p:tgtEl>
                                          <p:spTgt spid="6"/>
                                        </p:tgtEl>
                                      </p:cBhvr>
                                      <p:from x="10000" y="10000"/>
                                      <p:to x="200000" y="450000"/>
                                    </p:animScale>
                                    <p:animScale>
                                      <p:cBhvr>
                                        <p:cTn id="31" dur="615" accel="100000" fill="hold">
                                          <p:stCondLst>
                                            <p:cond delay="385"/>
                                          </p:stCondLst>
                                        </p:cTn>
                                        <p:tgtEl>
                                          <p:spTgt spid="6"/>
                                        </p:tgtEl>
                                      </p:cBhvr>
                                      <p:from x="200000" y="450000"/>
                                      <p:to x="100000" y="100000"/>
                                    </p:animScale>
                                    <p:set>
                                      <p:cBhvr>
                                        <p:cTn id="32" dur="385" fill="hold"/>
                                        <p:tgtEl>
                                          <p:spTgt spid="6"/>
                                        </p:tgtEl>
                                        <p:attrNameLst>
                                          <p:attrName>ppt_x</p:attrName>
                                        </p:attrNameLst>
                                      </p:cBhvr>
                                      <p:to>
                                        <p:strVal val="(0.5)"/>
                                      </p:to>
                                    </p:set>
                                    <p:anim from="(0.5)" to="(#ppt_x)" calcmode="lin" valueType="num">
                                      <p:cBhvr>
                                        <p:cTn id="33" dur="615" accel="100000" fill="hold">
                                          <p:stCondLst>
                                            <p:cond delay="385"/>
                                          </p:stCondLst>
                                        </p:cTn>
                                        <p:tgtEl>
                                          <p:spTgt spid="6"/>
                                        </p:tgtEl>
                                        <p:attrNameLst>
                                          <p:attrName>ppt_x</p:attrName>
                                        </p:attrNameLst>
                                      </p:cBhvr>
                                    </p:anim>
                                    <p:set>
                                      <p:cBhvr>
                                        <p:cTn id="34" dur="385" fill="hold"/>
                                        <p:tgtEl>
                                          <p:spTgt spid="6"/>
                                        </p:tgtEl>
                                        <p:attrNameLst>
                                          <p:attrName>ppt_y</p:attrName>
                                        </p:attrNameLst>
                                      </p:cBhvr>
                                      <p:to>
                                        <p:strVal val="(#ppt_y+0.4)"/>
                                      </p:to>
                                    </p:set>
                                    <p:anim from="(#ppt_y+0.4)" to="(#ppt_y)" calcmode="lin" valueType="num">
                                      <p:cBhvr>
                                        <p:cTn id="35" dur="615" accel="100000" fill="hold">
                                          <p:stCondLst>
                                            <p:cond delay="385"/>
                                          </p:stCondLst>
                                        </p:cTn>
                                        <p:tgtEl>
                                          <p:spTgt spid="6"/>
                                        </p:tgtEl>
                                        <p:attrNameLst>
                                          <p:attrName>ppt_y</p:attrName>
                                        </p:attrNameLst>
                                      </p:cBhvr>
                                    </p:anim>
                                  </p:childTnLst>
                                </p:cTn>
                              </p:par>
                            </p:childTnLst>
                          </p:cTn>
                        </p:par>
                        <p:par>
                          <p:cTn id="36" fill="hold">
                            <p:stCondLst>
                              <p:cond delay="7300"/>
                            </p:stCondLst>
                            <p:childTnLst>
                              <p:par>
                                <p:cTn id="37" presetID="29"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2"/>
                                          </p:val>
                                        </p:tav>
                                        <p:tav tm="100000">
                                          <p:val>
                                            <p:strVal val="#ppt_x"/>
                                          </p:val>
                                        </p:tav>
                                      </p:tavLst>
                                    </p:anim>
                                    <p:anim calcmode="lin" valueType="num">
                                      <p:cBhvr>
                                        <p:cTn id="4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1" dur="500"/>
                                        <p:tgtEl>
                                          <p:spTgt spid="11"/>
                                        </p:tgtEl>
                                      </p:cBhvr>
                                    </p:animEffect>
                                  </p:childTnLst>
                                </p:cTn>
                              </p:par>
                              <p:par>
                                <p:cTn id="42" presetID="29"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2"/>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6" dur="500"/>
                                        <p:tgtEl>
                                          <p:spTgt spid="12"/>
                                        </p:tgtEl>
                                      </p:cBhvr>
                                    </p:animEffect>
                                  </p:childTnLst>
                                </p:cTn>
                              </p:par>
                            </p:childTnLst>
                          </p:cTn>
                        </p:par>
                        <p:par>
                          <p:cTn id="47" fill="hold">
                            <p:stCondLst>
                              <p:cond delay="7800"/>
                            </p:stCondLst>
                            <p:childTnLst>
                              <p:par>
                                <p:cTn id="48" presetID="29"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ppt_x</p:attrName>
                                        </p:attrNameLst>
                                      </p:cBhvr>
                                      <p:tavLst>
                                        <p:tav tm="0">
                                          <p:val>
                                            <p:strVal val="#ppt_x-.2"/>
                                          </p:val>
                                        </p:tav>
                                        <p:tav tm="100000">
                                          <p:val>
                                            <p:strVal val="#ppt_x"/>
                                          </p:val>
                                        </p:tav>
                                      </p:tavLst>
                                    </p:anim>
                                    <p:anim calcmode="lin" valueType="num">
                                      <p:cBhvr>
                                        <p:cTn id="51"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2" dur="500"/>
                                        <p:tgtEl>
                                          <p:spTgt spid="13"/>
                                        </p:tgtEl>
                                      </p:cBhvr>
                                    </p:animEffect>
                                  </p:childTnLst>
                                </p:cTn>
                              </p:par>
                              <p:par>
                                <p:cTn id="53" presetID="29"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ppt_x</p:attrName>
                                        </p:attrNameLst>
                                      </p:cBhvr>
                                      <p:tavLst>
                                        <p:tav tm="0">
                                          <p:val>
                                            <p:strVal val="#ppt_x-.2"/>
                                          </p:val>
                                        </p:tav>
                                        <p:tav tm="100000">
                                          <p:val>
                                            <p:strVal val="#ppt_x"/>
                                          </p:val>
                                        </p:tav>
                                      </p:tavLst>
                                    </p:anim>
                                    <p:anim calcmode="lin" valueType="num">
                                      <p:cBhvr>
                                        <p:cTn id="56"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7" dur="500"/>
                                        <p:tgtEl>
                                          <p:spTgt spid="14"/>
                                        </p:tgtEl>
                                      </p:cBhvr>
                                    </p:animEffect>
                                  </p:childTnLst>
                                </p:cTn>
                              </p:par>
                            </p:childTnLst>
                          </p:cTn>
                        </p:par>
                        <p:par>
                          <p:cTn id="58" fill="hold">
                            <p:stCondLst>
                              <p:cond delay="8300"/>
                            </p:stCondLst>
                            <p:childTnLst>
                              <p:par>
                                <p:cTn id="59" presetID="47" presetClass="exit" presetSubtype="0" fill="hold" grpId="1" nodeType="afterEffect">
                                  <p:stCondLst>
                                    <p:cond delay="0"/>
                                  </p:stCondLst>
                                  <p:iterate type="lt">
                                    <p:tmPct val="0"/>
                                  </p:iterate>
                                  <p:childTnLst>
                                    <p:animEffect transition="out" filter="fade">
                                      <p:cBhvr>
                                        <p:cTn id="60" dur="1000"/>
                                        <p:tgtEl>
                                          <p:spTgt spid="2"/>
                                        </p:tgtEl>
                                      </p:cBhvr>
                                    </p:animEffect>
                                    <p:anim calcmode="lin" valueType="num">
                                      <p:cBhvr>
                                        <p:cTn id="61" dur="1000"/>
                                        <p:tgtEl>
                                          <p:spTgt spid="2"/>
                                        </p:tgtEl>
                                        <p:attrNameLst>
                                          <p:attrName>ppt_x</p:attrName>
                                        </p:attrNameLst>
                                      </p:cBhvr>
                                      <p:tavLst>
                                        <p:tav tm="0">
                                          <p:val>
                                            <p:strVal val="ppt_x"/>
                                          </p:val>
                                        </p:tav>
                                        <p:tav tm="100000">
                                          <p:val>
                                            <p:strVal val="ppt_x"/>
                                          </p:val>
                                        </p:tav>
                                      </p:tavLst>
                                    </p:anim>
                                    <p:anim calcmode="lin" valueType="num">
                                      <p:cBhvr>
                                        <p:cTn id="62" dur="1000"/>
                                        <p:tgtEl>
                                          <p:spTgt spid="2"/>
                                        </p:tgtEl>
                                        <p:attrNameLst>
                                          <p:attrName>ppt_y</p:attrName>
                                        </p:attrNameLst>
                                      </p:cBhvr>
                                      <p:tavLst>
                                        <p:tav tm="0">
                                          <p:val>
                                            <p:strVal val="ppt_y"/>
                                          </p:val>
                                        </p:tav>
                                        <p:tav tm="100000">
                                          <p:val>
                                            <p:strVal val="ppt_y-.1"/>
                                          </p:val>
                                        </p:tav>
                                      </p:tavLst>
                                    </p:anim>
                                    <p:set>
                                      <p:cBhvr>
                                        <p:cTn id="63" dur="1" fill="hold">
                                          <p:stCondLst>
                                            <p:cond delay="999"/>
                                          </p:stCondLst>
                                        </p:cTn>
                                        <p:tgtEl>
                                          <p:spTgt spid="2"/>
                                        </p:tgtEl>
                                        <p:attrNameLst>
                                          <p:attrName>style.visibility</p:attrName>
                                        </p:attrNameLst>
                                      </p:cBhvr>
                                      <p:to>
                                        <p:strVal val="hidden"/>
                                      </p:to>
                                    </p:set>
                                  </p:childTnLst>
                                </p:cTn>
                              </p:par>
                            </p:childTnLst>
                          </p:cTn>
                        </p:par>
                        <p:par>
                          <p:cTn id="64" fill="hold">
                            <p:stCondLst>
                              <p:cond delay="9300"/>
                            </p:stCondLst>
                            <p:childTnLst>
                              <p:par>
                                <p:cTn id="65" presetID="64" presetClass="path" presetSubtype="0" accel="50000" decel="50000" fill="hold" grpId="1" nodeType="afterEffect">
                                  <p:stCondLst>
                                    <p:cond delay="0"/>
                                  </p:stCondLst>
                                  <p:childTnLst>
                                    <p:animMotion origin="layout" path="M 1.11111E-6 1.11111E-6 L 0.00417 -0.44329 " pathEditMode="relative" rAng="0" ptsTypes="AA">
                                      <p:cBhvr>
                                        <p:cTn id="66" dur="1000" fill="hold"/>
                                        <p:tgtEl>
                                          <p:spTgt spid="3">
                                            <p:txEl>
                                              <p:pRg st="0" end="0"/>
                                            </p:txEl>
                                          </p:spTgt>
                                        </p:tgtEl>
                                        <p:attrNameLst>
                                          <p:attrName>ppt_x</p:attrName>
                                          <p:attrName>ppt_y</p:attrName>
                                        </p:attrNameLst>
                                      </p:cBhvr>
                                      <p:rCtr x="2" y="-222"/>
                                    </p:animMotion>
                                  </p:childTnLst>
                                </p:cTn>
                              </p:par>
                              <p:par>
                                <p:cTn id="67" presetID="47" presetClass="exit" presetSubtype="0" fill="hold" nodeType="withEffect">
                                  <p:stCondLst>
                                    <p:cond delay="0"/>
                                  </p:stCondLst>
                                  <p:childTnLst>
                                    <p:animEffect transition="out" filter="fade">
                                      <p:cBhvr>
                                        <p:cTn id="68" dur="500"/>
                                        <p:tgtEl>
                                          <p:spTgt spid="12"/>
                                        </p:tgtEl>
                                      </p:cBhvr>
                                    </p:animEffect>
                                    <p:anim calcmode="lin" valueType="num">
                                      <p:cBhvr>
                                        <p:cTn id="69" dur="500"/>
                                        <p:tgtEl>
                                          <p:spTgt spid="12"/>
                                        </p:tgtEl>
                                        <p:attrNameLst>
                                          <p:attrName>ppt_x</p:attrName>
                                        </p:attrNameLst>
                                      </p:cBhvr>
                                      <p:tavLst>
                                        <p:tav tm="0">
                                          <p:val>
                                            <p:strVal val="ppt_x"/>
                                          </p:val>
                                        </p:tav>
                                        <p:tav tm="100000">
                                          <p:val>
                                            <p:strVal val="ppt_x"/>
                                          </p:val>
                                        </p:tav>
                                      </p:tavLst>
                                    </p:anim>
                                    <p:anim calcmode="lin" valueType="num">
                                      <p:cBhvr>
                                        <p:cTn id="70" dur="500"/>
                                        <p:tgtEl>
                                          <p:spTgt spid="12"/>
                                        </p:tgtEl>
                                        <p:attrNameLst>
                                          <p:attrName>ppt_y</p:attrName>
                                        </p:attrNameLst>
                                      </p:cBhvr>
                                      <p:tavLst>
                                        <p:tav tm="0">
                                          <p:val>
                                            <p:strVal val="ppt_y"/>
                                          </p:val>
                                        </p:tav>
                                        <p:tav tm="100000">
                                          <p:val>
                                            <p:strVal val="ppt_y-.1"/>
                                          </p:val>
                                        </p:tav>
                                      </p:tavLst>
                                    </p:anim>
                                    <p:set>
                                      <p:cBhvr>
                                        <p:cTn id="71" dur="1" fill="hold">
                                          <p:stCondLst>
                                            <p:cond delay="499"/>
                                          </p:stCondLst>
                                        </p:cTn>
                                        <p:tgtEl>
                                          <p:spTgt spid="12"/>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500"/>
                                        <p:tgtEl>
                                          <p:spTgt spid="11"/>
                                        </p:tgtEl>
                                      </p:cBhvr>
                                    </p:animEffect>
                                    <p:anim calcmode="lin" valueType="num">
                                      <p:cBhvr>
                                        <p:cTn id="74" dur="500"/>
                                        <p:tgtEl>
                                          <p:spTgt spid="11"/>
                                        </p:tgtEl>
                                        <p:attrNameLst>
                                          <p:attrName>ppt_x</p:attrName>
                                        </p:attrNameLst>
                                      </p:cBhvr>
                                      <p:tavLst>
                                        <p:tav tm="0">
                                          <p:val>
                                            <p:strVal val="ppt_x"/>
                                          </p:val>
                                        </p:tav>
                                        <p:tav tm="100000">
                                          <p:val>
                                            <p:strVal val="ppt_x"/>
                                          </p:val>
                                        </p:tav>
                                      </p:tavLst>
                                    </p:anim>
                                    <p:anim calcmode="lin" valueType="num">
                                      <p:cBhvr>
                                        <p:cTn id="75" dur="500"/>
                                        <p:tgtEl>
                                          <p:spTgt spid="11"/>
                                        </p:tgtEl>
                                        <p:attrNameLst>
                                          <p:attrName>ppt_y</p:attrName>
                                        </p:attrNameLst>
                                      </p:cBhvr>
                                      <p:tavLst>
                                        <p:tav tm="0">
                                          <p:val>
                                            <p:strVal val="ppt_y"/>
                                          </p:val>
                                        </p:tav>
                                        <p:tav tm="100000">
                                          <p:val>
                                            <p:strVal val="ppt_y-.1"/>
                                          </p:val>
                                        </p:tav>
                                      </p:tavLst>
                                    </p:anim>
                                    <p:set>
                                      <p:cBhvr>
                                        <p:cTn id="76" dur="1" fill="hold">
                                          <p:stCondLst>
                                            <p:cond delay="499"/>
                                          </p:stCondLst>
                                        </p:cTn>
                                        <p:tgtEl>
                                          <p:spTgt spid="11"/>
                                        </p:tgtEl>
                                        <p:attrNameLst>
                                          <p:attrName>style.visibility</p:attrName>
                                        </p:attrNameLst>
                                      </p:cBhvr>
                                      <p:to>
                                        <p:strVal val="hidden"/>
                                      </p:to>
                                    </p:set>
                                  </p:childTnLst>
                                </p:cTn>
                              </p:par>
                              <p:par>
                                <p:cTn id="77" presetID="47" presetClass="exit" presetSubtype="0" fill="hold" nodeType="withEffect">
                                  <p:stCondLst>
                                    <p:cond delay="0"/>
                                  </p:stCondLst>
                                  <p:childTnLst>
                                    <p:animEffect transition="out" filter="fade">
                                      <p:cBhvr>
                                        <p:cTn id="78" dur="500"/>
                                        <p:tgtEl>
                                          <p:spTgt spid="13"/>
                                        </p:tgtEl>
                                      </p:cBhvr>
                                    </p:animEffect>
                                    <p:anim calcmode="lin" valueType="num">
                                      <p:cBhvr>
                                        <p:cTn id="79" dur="500"/>
                                        <p:tgtEl>
                                          <p:spTgt spid="13"/>
                                        </p:tgtEl>
                                        <p:attrNameLst>
                                          <p:attrName>ppt_x</p:attrName>
                                        </p:attrNameLst>
                                      </p:cBhvr>
                                      <p:tavLst>
                                        <p:tav tm="0">
                                          <p:val>
                                            <p:strVal val="ppt_x"/>
                                          </p:val>
                                        </p:tav>
                                        <p:tav tm="100000">
                                          <p:val>
                                            <p:strVal val="ppt_x"/>
                                          </p:val>
                                        </p:tav>
                                      </p:tavLst>
                                    </p:anim>
                                    <p:anim calcmode="lin" valueType="num">
                                      <p:cBhvr>
                                        <p:cTn id="80" dur="500"/>
                                        <p:tgtEl>
                                          <p:spTgt spid="13"/>
                                        </p:tgtEl>
                                        <p:attrNameLst>
                                          <p:attrName>ppt_y</p:attrName>
                                        </p:attrNameLst>
                                      </p:cBhvr>
                                      <p:tavLst>
                                        <p:tav tm="0">
                                          <p:val>
                                            <p:strVal val="ppt_y"/>
                                          </p:val>
                                        </p:tav>
                                        <p:tav tm="100000">
                                          <p:val>
                                            <p:strVal val="ppt_y-.1"/>
                                          </p:val>
                                        </p:tav>
                                      </p:tavLst>
                                    </p:anim>
                                    <p:set>
                                      <p:cBhvr>
                                        <p:cTn id="81" dur="1" fill="hold">
                                          <p:stCondLst>
                                            <p:cond delay="499"/>
                                          </p:stCondLst>
                                        </p:cTn>
                                        <p:tgtEl>
                                          <p:spTgt spid="13"/>
                                        </p:tgtEl>
                                        <p:attrNameLst>
                                          <p:attrName>style.visibility</p:attrName>
                                        </p:attrNameLst>
                                      </p:cBhvr>
                                      <p:to>
                                        <p:strVal val="hidden"/>
                                      </p:to>
                                    </p:set>
                                  </p:childTnLst>
                                </p:cTn>
                              </p:par>
                              <p:par>
                                <p:cTn id="82" presetID="47" presetClass="exit" presetSubtype="0" fill="hold" nodeType="withEffect">
                                  <p:stCondLst>
                                    <p:cond delay="0"/>
                                  </p:stCondLst>
                                  <p:childTnLst>
                                    <p:animEffect transition="out" filter="fade">
                                      <p:cBhvr>
                                        <p:cTn id="83" dur="500"/>
                                        <p:tgtEl>
                                          <p:spTgt spid="14"/>
                                        </p:tgtEl>
                                      </p:cBhvr>
                                    </p:animEffect>
                                    <p:anim calcmode="lin" valueType="num">
                                      <p:cBhvr>
                                        <p:cTn id="84" dur="500"/>
                                        <p:tgtEl>
                                          <p:spTgt spid="14"/>
                                        </p:tgtEl>
                                        <p:attrNameLst>
                                          <p:attrName>ppt_x</p:attrName>
                                        </p:attrNameLst>
                                      </p:cBhvr>
                                      <p:tavLst>
                                        <p:tav tm="0">
                                          <p:val>
                                            <p:strVal val="ppt_x"/>
                                          </p:val>
                                        </p:tav>
                                        <p:tav tm="100000">
                                          <p:val>
                                            <p:strVal val="ppt_x"/>
                                          </p:val>
                                        </p:tav>
                                      </p:tavLst>
                                    </p:anim>
                                    <p:anim calcmode="lin" valueType="num">
                                      <p:cBhvr>
                                        <p:cTn id="85" dur="500"/>
                                        <p:tgtEl>
                                          <p:spTgt spid="14"/>
                                        </p:tgtEl>
                                        <p:attrNameLst>
                                          <p:attrName>ppt_y</p:attrName>
                                        </p:attrNameLst>
                                      </p:cBhvr>
                                      <p:tavLst>
                                        <p:tav tm="0">
                                          <p:val>
                                            <p:strVal val="ppt_y"/>
                                          </p:val>
                                        </p:tav>
                                        <p:tav tm="100000">
                                          <p:val>
                                            <p:strVal val="ppt_y-.1"/>
                                          </p:val>
                                        </p:tav>
                                      </p:tavLst>
                                    </p:anim>
                                    <p:set>
                                      <p:cBhvr>
                                        <p:cTn id="86" dur="1" fill="hold">
                                          <p:stCondLst>
                                            <p:cond delay="499"/>
                                          </p:stCondLst>
                                        </p:cTn>
                                        <p:tgtEl>
                                          <p:spTgt spid="14"/>
                                        </p:tgtEl>
                                        <p:attrNameLst>
                                          <p:attrName>style.visibility</p:attrName>
                                        </p:attrNameLst>
                                      </p:cBhvr>
                                      <p:to>
                                        <p:strVal val="hidden"/>
                                      </p:to>
                                    </p:set>
                                  </p:childTnLst>
                                </p:cTn>
                              </p:par>
                            </p:childTnLst>
                          </p:cTn>
                        </p:par>
                        <p:par>
                          <p:cTn id="87" fill="hold">
                            <p:stCondLst>
                              <p:cond delay="10300"/>
                            </p:stCondLst>
                            <p:childTnLst>
                              <p:par>
                                <p:cTn id="88" presetID="0" presetClass="path" presetSubtype="0" accel="50000" decel="50000" fill="hold" grpId="1" nodeType="afterEffect">
                                  <p:stCondLst>
                                    <p:cond delay="0"/>
                                  </p:stCondLst>
                                  <p:childTnLst>
                                    <p:animMotion origin="layout" path="M -1.66667E-6 -4.44444E-6 L -0.46684 -0.15162 " pathEditMode="relative" rAng="0" ptsTypes="AA">
                                      <p:cBhvr>
                                        <p:cTn id="89" dur="1000" fill="hold"/>
                                        <p:tgtEl>
                                          <p:spTgt spid="5"/>
                                        </p:tgtEl>
                                        <p:attrNameLst>
                                          <p:attrName>ppt_x</p:attrName>
                                          <p:attrName>ppt_y</p:attrName>
                                        </p:attrNameLst>
                                      </p:cBhvr>
                                      <p:rCtr x="-234" y="-76"/>
                                    </p:animMotion>
                                  </p:childTnLst>
                                </p:cTn>
                              </p:par>
                            </p:childTnLst>
                          </p:cTn>
                        </p:par>
                        <p:par>
                          <p:cTn id="90" fill="hold">
                            <p:stCondLst>
                              <p:cond delay="11300"/>
                            </p:stCondLst>
                            <p:childTnLst>
                              <p:par>
                                <p:cTn id="91" presetID="0" presetClass="path" presetSubtype="0" accel="50000" decel="50000" fill="hold" grpId="0" nodeType="afterEffect">
                                  <p:stCondLst>
                                    <p:cond delay="0"/>
                                  </p:stCondLst>
                                  <p:childTnLst>
                                    <p:animMotion origin="layout" path="M -3.05556E-6 4.44444E-6 L 0.83143 0.00277 " pathEditMode="relative" rAng="0" ptsTypes="AA">
                                      <p:cBhvr>
                                        <p:cTn id="92" dur="2000" fill="hold"/>
                                        <p:tgtEl>
                                          <p:spTgt spid="20"/>
                                        </p:tgtEl>
                                        <p:attrNameLst>
                                          <p:attrName>ppt_x</p:attrName>
                                          <p:attrName>ppt_y</p:attrName>
                                        </p:attrNameLst>
                                      </p:cBhvr>
                                      <p:rCtr x="416" y="1"/>
                                    </p:animMotion>
                                  </p:childTnLst>
                                </p:cTn>
                              </p:par>
                              <p:par>
                                <p:cTn id="93" presetID="0" presetClass="path" presetSubtype="0" accel="50000" decel="50000" fill="hold" grpId="1" nodeType="withEffect">
                                  <p:stCondLst>
                                    <p:cond delay="0"/>
                                  </p:stCondLst>
                                  <p:childTnLst>
                                    <p:animMotion origin="layout" path="M -0.01423 0.06297 L -0.49305 -0.13912 " pathEditMode="relative" rAng="0" ptsTypes="AA">
                                      <p:cBhvr>
                                        <p:cTn id="94" dur="1000" fill="hold"/>
                                        <p:tgtEl>
                                          <p:spTgt spid="6"/>
                                        </p:tgtEl>
                                        <p:attrNameLst>
                                          <p:attrName>ppt_x</p:attrName>
                                          <p:attrName>ppt_y</p:attrName>
                                        </p:attrNameLst>
                                      </p:cBhvr>
                                      <p:rCtr x="-239" y="-101"/>
                                    </p:animMotion>
                                  </p:childTnLst>
                                </p:cTn>
                              </p:par>
                            </p:childTnLst>
                          </p:cTn>
                        </p:par>
                        <p:par>
                          <p:cTn id="95" fill="hold">
                            <p:stCondLst>
                              <p:cond delay="13300"/>
                            </p:stCondLst>
                            <p:childTnLst>
                              <p:par>
                                <p:cTn id="96" presetID="0" presetClass="path" presetSubtype="0" accel="50000" decel="50000" fill="hold" grpId="0" nodeType="afterEffect">
                                  <p:stCondLst>
                                    <p:cond delay="0"/>
                                  </p:stCondLst>
                                  <p:childTnLst>
                                    <p:animMotion origin="layout" path="M -3.05556E-6 -4.44444E-6 L 0.83924 -0.00092 " pathEditMode="relative" rAng="0" ptsTypes="AA">
                                      <p:cBhvr>
                                        <p:cTn id="97" dur="2000" fill="hold"/>
                                        <p:tgtEl>
                                          <p:spTgt spid="21"/>
                                        </p:tgtEl>
                                        <p:attrNameLst>
                                          <p:attrName>ppt_x</p:attrName>
                                          <p:attrName>ppt_y</p:attrName>
                                        </p:attrNameLst>
                                      </p:cBhvr>
                                      <p:rCtr x="420" y="0"/>
                                    </p:animMotion>
                                  </p:childTnLst>
                                </p:cTn>
                              </p:par>
                            </p:childTnLst>
                          </p:cTn>
                        </p:par>
                      </p:childTnLst>
                    </p:cTn>
                  </p:par>
                  <p:par>
                    <p:cTn id="98" fill="hold">
                      <p:stCondLst>
                        <p:cond delay="indefinite"/>
                      </p:stCondLst>
                      <p:childTnLst>
                        <p:par>
                          <p:cTn id="99" fill="hold">
                            <p:stCondLst>
                              <p:cond delay="0"/>
                            </p:stCondLst>
                            <p:childTnLst>
                              <p:par>
                                <p:cTn id="100" presetID="47" presetClass="exit" presetSubtype="0" fill="hold" grpId="2" nodeType="clickEffect">
                                  <p:stCondLst>
                                    <p:cond delay="0"/>
                                  </p:stCondLst>
                                  <p:childTnLst>
                                    <p:animEffect transition="out" filter="fade">
                                      <p:cBhvr>
                                        <p:cTn id="101" dur="1000"/>
                                        <p:tgtEl>
                                          <p:spTgt spid="5"/>
                                        </p:tgtEl>
                                      </p:cBhvr>
                                    </p:animEffect>
                                    <p:anim calcmode="lin" valueType="num">
                                      <p:cBhvr>
                                        <p:cTn id="102" dur="1000"/>
                                        <p:tgtEl>
                                          <p:spTgt spid="5"/>
                                        </p:tgtEl>
                                        <p:attrNameLst>
                                          <p:attrName>ppt_x</p:attrName>
                                        </p:attrNameLst>
                                      </p:cBhvr>
                                      <p:tavLst>
                                        <p:tav tm="0">
                                          <p:val>
                                            <p:strVal val="ppt_x"/>
                                          </p:val>
                                        </p:tav>
                                        <p:tav tm="100000">
                                          <p:val>
                                            <p:strVal val="ppt_x"/>
                                          </p:val>
                                        </p:tav>
                                      </p:tavLst>
                                    </p:anim>
                                    <p:anim calcmode="lin" valueType="num">
                                      <p:cBhvr>
                                        <p:cTn id="103" dur="1000"/>
                                        <p:tgtEl>
                                          <p:spTgt spid="5"/>
                                        </p:tgtEl>
                                        <p:attrNameLst>
                                          <p:attrName>ppt_y</p:attrName>
                                        </p:attrNameLst>
                                      </p:cBhvr>
                                      <p:tavLst>
                                        <p:tav tm="0">
                                          <p:val>
                                            <p:strVal val="ppt_y"/>
                                          </p:val>
                                        </p:tav>
                                        <p:tav tm="100000">
                                          <p:val>
                                            <p:strVal val="ppt_y-.1"/>
                                          </p:val>
                                        </p:tav>
                                      </p:tavLst>
                                    </p:anim>
                                    <p:set>
                                      <p:cBhvr>
                                        <p:cTn id="104" dur="1" fill="hold">
                                          <p:stCondLst>
                                            <p:cond delay="999"/>
                                          </p:stCondLst>
                                        </p:cTn>
                                        <p:tgtEl>
                                          <p:spTgt spid="5"/>
                                        </p:tgtEl>
                                        <p:attrNameLst>
                                          <p:attrName>style.visibility</p:attrName>
                                        </p:attrNameLst>
                                      </p:cBhvr>
                                      <p:to>
                                        <p:strVal val="hidden"/>
                                      </p:to>
                                    </p:set>
                                  </p:childTnLst>
                                </p:cTn>
                              </p:par>
                              <p:par>
                                <p:cTn id="105" presetID="47" presetClass="exit" presetSubtype="0" fill="hold" grpId="2" nodeType="withEffect">
                                  <p:stCondLst>
                                    <p:cond delay="0"/>
                                  </p:stCondLst>
                                  <p:childTnLst>
                                    <p:animEffect transition="out" filter="fade">
                                      <p:cBhvr>
                                        <p:cTn id="106" dur="1000"/>
                                        <p:tgtEl>
                                          <p:spTgt spid="6"/>
                                        </p:tgtEl>
                                      </p:cBhvr>
                                    </p:animEffect>
                                    <p:anim calcmode="lin" valueType="num">
                                      <p:cBhvr>
                                        <p:cTn id="107" dur="1000"/>
                                        <p:tgtEl>
                                          <p:spTgt spid="6"/>
                                        </p:tgtEl>
                                        <p:attrNameLst>
                                          <p:attrName>ppt_x</p:attrName>
                                        </p:attrNameLst>
                                      </p:cBhvr>
                                      <p:tavLst>
                                        <p:tav tm="0">
                                          <p:val>
                                            <p:strVal val="ppt_x"/>
                                          </p:val>
                                        </p:tav>
                                        <p:tav tm="100000">
                                          <p:val>
                                            <p:strVal val="ppt_x"/>
                                          </p:val>
                                        </p:tav>
                                      </p:tavLst>
                                    </p:anim>
                                    <p:anim calcmode="lin" valueType="num">
                                      <p:cBhvr>
                                        <p:cTn id="108" dur="1000"/>
                                        <p:tgtEl>
                                          <p:spTgt spid="6"/>
                                        </p:tgtEl>
                                        <p:attrNameLst>
                                          <p:attrName>ppt_y</p:attrName>
                                        </p:attrNameLst>
                                      </p:cBhvr>
                                      <p:tavLst>
                                        <p:tav tm="0">
                                          <p:val>
                                            <p:strVal val="ppt_y"/>
                                          </p:val>
                                        </p:tav>
                                        <p:tav tm="100000">
                                          <p:val>
                                            <p:strVal val="ppt_y-.1"/>
                                          </p:val>
                                        </p:tav>
                                      </p:tavLst>
                                    </p:anim>
                                    <p:set>
                                      <p:cBhvr>
                                        <p:cTn id="109" dur="1" fill="hold">
                                          <p:stCondLst>
                                            <p:cond delay="999"/>
                                          </p:stCondLst>
                                        </p:cTn>
                                        <p:tgtEl>
                                          <p:spTgt spid="6"/>
                                        </p:tgtEl>
                                        <p:attrNameLst>
                                          <p:attrName>style.visibility</p:attrName>
                                        </p:attrNameLst>
                                      </p:cBhvr>
                                      <p:to>
                                        <p:strVal val="hidden"/>
                                      </p:to>
                                    </p:set>
                                  </p:childTnLst>
                                </p:cTn>
                              </p:par>
                              <p:par>
                                <p:cTn id="110" presetID="47" presetClass="exit" presetSubtype="0" fill="hold" nodeType="withEffect">
                                  <p:stCondLst>
                                    <p:cond delay="0"/>
                                  </p:stCondLst>
                                  <p:childTnLst>
                                    <p:animEffect transition="out" filter="fade">
                                      <p:cBhvr>
                                        <p:cTn id="111" dur="1000"/>
                                        <p:tgtEl>
                                          <p:spTgt spid="11"/>
                                        </p:tgtEl>
                                      </p:cBhvr>
                                    </p:animEffect>
                                    <p:anim calcmode="lin" valueType="num">
                                      <p:cBhvr>
                                        <p:cTn id="112" dur="1000"/>
                                        <p:tgtEl>
                                          <p:spTgt spid="11"/>
                                        </p:tgtEl>
                                        <p:attrNameLst>
                                          <p:attrName>ppt_x</p:attrName>
                                        </p:attrNameLst>
                                      </p:cBhvr>
                                      <p:tavLst>
                                        <p:tav tm="0">
                                          <p:val>
                                            <p:strVal val="ppt_x"/>
                                          </p:val>
                                        </p:tav>
                                        <p:tav tm="100000">
                                          <p:val>
                                            <p:strVal val="ppt_x"/>
                                          </p:val>
                                        </p:tav>
                                      </p:tavLst>
                                    </p:anim>
                                    <p:anim calcmode="lin" valueType="num">
                                      <p:cBhvr>
                                        <p:cTn id="113" dur="1000"/>
                                        <p:tgtEl>
                                          <p:spTgt spid="11"/>
                                        </p:tgtEl>
                                        <p:attrNameLst>
                                          <p:attrName>ppt_y</p:attrName>
                                        </p:attrNameLst>
                                      </p:cBhvr>
                                      <p:tavLst>
                                        <p:tav tm="0">
                                          <p:val>
                                            <p:strVal val="ppt_y"/>
                                          </p:val>
                                        </p:tav>
                                        <p:tav tm="100000">
                                          <p:val>
                                            <p:strVal val="ppt_y-.1"/>
                                          </p:val>
                                        </p:tav>
                                      </p:tavLst>
                                    </p:anim>
                                    <p:set>
                                      <p:cBhvr>
                                        <p:cTn id="114" dur="1" fill="hold">
                                          <p:stCondLst>
                                            <p:cond delay="999"/>
                                          </p:stCondLst>
                                        </p:cTn>
                                        <p:tgtEl>
                                          <p:spTgt spid="11"/>
                                        </p:tgtEl>
                                        <p:attrNameLst>
                                          <p:attrName>style.visibility</p:attrName>
                                        </p:attrNameLst>
                                      </p:cBhvr>
                                      <p:to>
                                        <p:strVal val="hidden"/>
                                      </p:to>
                                    </p:set>
                                  </p:childTnLst>
                                </p:cTn>
                              </p:par>
                              <p:par>
                                <p:cTn id="115" presetID="47" presetClass="exit" presetSubtype="0" fill="hold" nodeType="withEffect">
                                  <p:stCondLst>
                                    <p:cond delay="0"/>
                                  </p:stCondLst>
                                  <p:childTnLst>
                                    <p:animEffect transition="out" filter="fade">
                                      <p:cBhvr>
                                        <p:cTn id="116" dur="1000"/>
                                        <p:tgtEl>
                                          <p:spTgt spid="12"/>
                                        </p:tgtEl>
                                      </p:cBhvr>
                                    </p:animEffect>
                                    <p:anim calcmode="lin" valueType="num">
                                      <p:cBhvr>
                                        <p:cTn id="117" dur="1000"/>
                                        <p:tgtEl>
                                          <p:spTgt spid="12"/>
                                        </p:tgtEl>
                                        <p:attrNameLst>
                                          <p:attrName>ppt_x</p:attrName>
                                        </p:attrNameLst>
                                      </p:cBhvr>
                                      <p:tavLst>
                                        <p:tav tm="0">
                                          <p:val>
                                            <p:strVal val="ppt_x"/>
                                          </p:val>
                                        </p:tav>
                                        <p:tav tm="100000">
                                          <p:val>
                                            <p:strVal val="ppt_x"/>
                                          </p:val>
                                        </p:tav>
                                      </p:tavLst>
                                    </p:anim>
                                    <p:anim calcmode="lin" valueType="num">
                                      <p:cBhvr>
                                        <p:cTn id="118" dur="1000"/>
                                        <p:tgtEl>
                                          <p:spTgt spid="12"/>
                                        </p:tgtEl>
                                        <p:attrNameLst>
                                          <p:attrName>ppt_y</p:attrName>
                                        </p:attrNameLst>
                                      </p:cBhvr>
                                      <p:tavLst>
                                        <p:tav tm="0">
                                          <p:val>
                                            <p:strVal val="ppt_y"/>
                                          </p:val>
                                        </p:tav>
                                        <p:tav tm="100000">
                                          <p:val>
                                            <p:strVal val="ppt_y-.1"/>
                                          </p:val>
                                        </p:tav>
                                      </p:tavLst>
                                    </p:anim>
                                    <p:set>
                                      <p:cBhvr>
                                        <p:cTn id="119" dur="1" fill="hold">
                                          <p:stCondLst>
                                            <p:cond delay="999"/>
                                          </p:stCondLst>
                                        </p:cTn>
                                        <p:tgtEl>
                                          <p:spTgt spid="12"/>
                                        </p:tgtEl>
                                        <p:attrNameLst>
                                          <p:attrName>style.visibility</p:attrName>
                                        </p:attrNameLst>
                                      </p:cBhvr>
                                      <p:to>
                                        <p:strVal val="hidden"/>
                                      </p:to>
                                    </p:set>
                                  </p:childTnLst>
                                </p:cTn>
                              </p:par>
                              <p:par>
                                <p:cTn id="120" presetID="47" presetClass="exit" presetSubtype="0" fill="hold" nodeType="withEffect">
                                  <p:stCondLst>
                                    <p:cond delay="0"/>
                                  </p:stCondLst>
                                  <p:childTnLst>
                                    <p:animEffect transition="out" filter="fade">
                                      <p:cBhvr>
                                        <p:cTn id="121" dur="1000"/>
                                        <p:tgtEl>
                                          <p:spTgt spid="13"/>
                                        </p:tgtEl>
                                      </p:cBhvr>
                                    </p:animEffect>
                                    <p:anim calcmode="lin" valueType="num">
                                      <p:cBhvr>
                                        <p:cTn id="122" dur="1000"/>
                                        <p:tgtEl>
                                          <p:spTgt spid="13"/>
                                        </p:tgtEl>
                                        <p:attrNameLst>
                                          <p:attrName>ppt_x</p:attrName>
                                        </p:attrNameLst>
                                      </p:cBhvr>
                                      <p:tavLst>
                                        <p:tav tm="0">
                                          <p:val>
                                            <p:strVal val="ppt_x"/>
                                          </p:val>
                                        </p:tav>
                                        <p:tav tm="100000">
                                          <p:val>
                                            <p:strVal val="ppt_x"/>
                                          </p:val>
                                        </p:tav>
                                      </p:tavLst>
                                    </p:anim>
                                    <p:anim calcmode="lin" valueType="num">
                                      <p:cBhvr>
                                        <p:cTn id="123" dur="1000"/>
                                        <p:tgtEl>
                                          <p:spTgt spid="13"/>
                                        </p:tgtEl>
                                        <p:attrNameLst>
                                          <p:attrName>ppt_y</p:attrName>
                                        </p:attrNameLst>
                                      </p:cBhvr>
                                      <p:tavLst>
                                        <p:tav tm="0">
                                          <p:val>
                                            <p:strVal val="ppt_y"/>
                                          </p:val>
                                        </p:tav>
                                        <p:tav tm="100000">
                                          <p:val>
                                            <p:strVal val="ppt_y-.1"/>
                                          </p:val>
                                        </p:tav>
                                      </p:tavLst>
                                    </p:anim>
                                    <p:set>
                                      <p:cBhvr>
                                        <p:cTn id="124" dur="1" fill="hold">
                                          <p:stCondLst>
                                            <p:cond delay="999"/>
                                          </p:stCondLst>
                                        </p:cTn>
                                        <p:tgtEl>
                                          <p:spTgt spid="13"/>
                                        </p:tgtEl>
                                        <p:attrNameLst>
                                          <p:attrName>style.visibility</p:attrName>
                                        </p:attrNameLst>
                                      </p:cBhvr>
                                      <p:to>
                                        <p:strVal val="hidden"/>
                                      </p:to>
                                    </p:set>
                                  </p:childTnLst>
                                </p:cTn>
                              </p:par>
                              <p:par>
                                <p:cTn id="125" presetID="47" presetClass="exit" presetSubtype="0" fill="hold" nodeType="withEffect">
                                  <p:stCondLst>
                                    <p:cond delay="0"/>
                                  </p:stCondLst>
                                  <p:childTnLst>
                                    <p:animEffect transition="out" filter="fade">
                                      <p:cBhvr>
                                        <p:cTn id="126" dur="1000"/>
                                        <p:tgtEl>
                                          <p:spTgt spid="14"/>
                                        </p:tgtEl>
                                      </p:cBhvr>
                                    </p:animEffect>
                                    <p:anim calcmode="lin" valueType="num">
                                      <p:cBhvr>
                                        <p:cTn id="127" dur="1000"/>
                                        <p:tgtEl>
                                          <p:spTgt spid="14"/>
                                        </p:tgtEl>
                                        <p:attrNameLst>
                                          <p:attrName>ppt_x</p:attrName>
                                        </p:attrNameLst>
                                      </p:cBhvr>
                                      <p:tavLst>
                                        <p:tav tm="0">
                                          <p:val>
                                            <p:strVal val="ppt_x"/>
                                          </p:val>
                                        </p:tav>
                                        <p:tav tm="100000">
                                          <p:val>
                                            <p:strVal val="ppt_x"/>
                                          </p:val>
                                        </p:tav>
                                      </p:tavLst>
                                    </p:anim>
                                    <p:anim calcmode="lin" valueType="num">
                                      <p:cBhvr>
                                        <p:cTn id="128" dur="1000"/>
                                        <p:tgtEl>
                                          <p:spTgt spid="14"/>
                                        </p:tgtEl>
                                        <p:attrNameLst>
                                          <p:attrName>ppt_y</p:attrName>
                                        </p:attrNameLst>
                                      </p:cBhvr>
                                      <p:tavLst>
                                        <p:tav tm="0">
                                          <p:val>
                                            <p:strVal val="ppt_y"/>
                                          </p:val>
                                        </p:tav>
                                        <p:tav tm="100000">
                                          <p:val>
                                            <p:strVal val="ppt_y-.1"/>
                                          </p:val>
                                        </p:tav>
                                      </p:tavLst>
                                    </p:anim>
                                    <p:set>
                                      <p:cBhvr>
                                        <p:cTn id="129" dur="1" fill="hold">
                                          <p:stCondLst>
                                            <p:cond delay="999"/>
                                          </p:stCondLst>
                                        </p:cTn>
                                        <p:tgtEl>
                                          <p:spTgt spid="14"/>
                                        </p:tgtEl>
                                        <p:attrNameLst>
                                          <p:attrName>style.visibility</p:attrName>
                                        </p:attrNameLst>
                                      </p:cBhvr>
                                      <p:to>
                                        <p:strVal val="hidden"/>
                                      </p:to>
                                    </p:set>
                                  </p:childTnLst>
                                </p:cTn>
                              </p:par>
                              <p:par>
                                <p:cTn id="130" presetID="47" presetClass="exit" presetSubtype="0" fill="hold" grpId="2" nodeType="withEffect">
                                  <p:stCondLst>
                                    <p:cond delay="0"/>
                                  </p:stCondLst>
                                  <p:childTnLst>
                                    <p:animEffect transition="out" filter="fade">
                                      <p:cBhvr>
                                        <p:cTn id="131" dur="1000"/>
                                        <p:tgtEl>
                                          <p:spTgt spid="3">
                                            <p:txEl>
                                              <p:pRg st="0" end="0"/>
                                            </p:txEl>
                                          </p:spTgt>
                                        </p:tgtEl>
                                      </p:cBhvr>
                                    </p:animEffect>
                                    <p:anim calcmode="lin" valueType="num">
                                      <p:cBhvr>
                                        <p:cTn id="13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33" dur="1000"/>
                                        <p:tgtEl>
                                          <p:spTgt spid="3">
                                            <p:txEl>
                                              <p:pRg st="0" end="0"/>
                                            </p:txEl>
                                          </p:spTgt>
                                        </p:tgtEl>
                                        <p:attrNameLst>
                                          <p:attrName>ppt_y</p:attrName>
                                        </p:attrNameLst>
                                      </p:cBhvr>
                                      <p:tavLst>
                                        <p:tav tm="0">
                                          <p:val>
                                            <p:strVal val="ppt_y"/>
                                          </p:val>
                                        </p:tav>
                                        <p:tav tm="100000">
                                          <p:val>
                                            <p:strVal val="ppt_y-.1"/>
                                          </p:val>
                                        </p:tav>
                                      </p:tavLst>
                                    </p:anim>
                                    <p:set>
                                      <p:cBhvr>
                                        <p:cTn id="134" dur="1" fill="hold">
                                          <p:stCondLst>
                                            <p:cond delay="999"/>
                                          </p:stCondLst>
                                        </p:cTn>
                                        <p:tgtEl>
                                          <p:spTgt spid="3">
                                            <p:txEl>
                                              <p:pRg st="0" end="0"/>
                                            </p:txEl>
                                          </p:spTgt>
                                        </p:tgtEl>
                                        <p:attrNameLst>
                                          <p:attrName>style.visibility</p:attrName>
                                        </p:attrNameLst>
                                      </p:cBhvr>
                                      <p:to>
                                        <p:strVal val="hidden"/>
                                      </p:to>
                                    </p:set>
                                  </p:childTnLst>
                                </p:cTn>
                              </p:par>
                              <p:par>
                                <p:cTn id="135" presetID="37" presetClass="exit" presetSubtype="0" fill="hold" grpId="1" nodeType="withEffect">
                                  <p:stCondLst>
                                    <p:cond delay="0"/>
                                  </p:stCondLst>
                                  <p:childTnLst>
                                    <p:animEffect transition="out" filter="fade">
                                      <p:cBhvr>
                                        <p:cTn id="136" dur="1000"/>
                                        <p:tgtEl>
                                          <p:spTgt spid="20"/>
                                        </p:tgtEl>
                                      </p:cBhvr>
                                    </p:animEffect>
                                    <p:anim calcmode="lin" valueType="num">
                                      <p:cBhvr>
                                        <p:cTn id="137" dur="1000"/>
                                        <p:tgtEl>
                                          <p:spTgt spid="20"/>
                                        </p:tgtEl>
                                        <p:attrNameLst>
                                          <p:attrName>ppt_x</p:attrName>
                                        </p:attrNameLst>
                                      </p:cBhvr>
                                      <p:tavLst>
                                        <p:tav tm="0">
                                          <p:val>
                                            <p:strVal val="ppt_x"/>
                                          </p:val>
                                        </p:tav>
                                        <p:tav tm="100000">
                                          <p:val>
                                            <p:strVal val="ppt_x"/>
                                          </p:val>
                                        </p:tav>
                                      </p:tavLst>
                                    </p:anim>
                                    <p:anim calcmode="lin" valueType="num">
                                      <p:cBhvr>
                                        <p:cTn id="138" dur="100" decel="100000"/>
                                        <p:tgtEl>
                                          <p:spTgt spid="20"/>
                                        </p:tgtEl>
                                        <p:attrNameLst>
                                          <p:attrName>ppt_y</p:attrName>
                                        </p:attrNameLst>
                                      </p:cBhvr>
                                      <p:tavLst>
                                        <p:tav tm="0">
                                          <p:val>
                                            <p:strVal val="ppt_y"/>
                                          </p:val>
                                        </p:tav>
                                        <p:tav tm="100000">
                                          <p:val>
                                            <p:strVal val="ppt_y-.03"/>
                                          </p:val>
                                        </p:tav>
                                      </p:tavLst>
                                    </p:anim>
                                    <p:anim calcmode="lin" valueType="num">
                                      <p:cBhvr>
                                        <p:cTn id="139" dur="900" accel="100000">
                                          <p:stCondLst>
                                            <p:cond delay="100"/>
                                          </p:stCondLst>
                                        </p:cTn>
                                        <p:tgtEl>
                                          <p:spTgt spid="20"/>
                                        </p:tgtEl>
                                        <p:attrNameLst>
                                          <p:attrName>ppt_y</p:attrName>
                                        </p:attrNameLst>
                                      </p:cBhvr>
                                      <p:tavLst>
                                        <p:tav tm="0">
                                          <p:val>
                                            <p:strVal val="ppt_y"/>
                                          </p:val>
                                        </p:tav>
                                        <p:tav tm="100000">
                                          <p:val>
                                            <p:strVal val="ppt_y+1"/>
                                          </p:val>
                                        </p:tav>
                                      </p:tavLst>
                                    </p:anim>
                                    <p:set>
                                      <p:cBhvr>
                                        <p:cTn id="140" dur="1" fill="hold">
                                          <p:stCondLst>
                                            <p:cond delay="999"/>
                                          </p:stCondLst>
                                        </p:cTn>
                                        <p:tgtEl>
                                          <p:spTgt spid="20"/>
                                        </p:tgtEl>
                                        <p:attrNameLst>
                                          <p:attrName>style.visibility</p:attrName>
                                        </p:attrNameLst>
                                      </p:cBhvr>
                                      <p:to>
                                        <p:strVal val="hidden"/>
                                      </p:to>
                                    </p:set>
                                  </p:childTnLst>
                                </p:cTn>
                              </p:par>
                              <p:par>
                                <p:cTn id="141" presetID="37" presetClass="exit" presetSubtype="0" fill="hold" grpId="1" nodeType="withEffect">
                                  <p:stCondLst>
                                    <p:cond delay="0"/>
                                  </p:stCondLst>
                                  <p:childTnLst>
                                    <p:animEffect transition="out" filter="fade">
                                      <p:cBhvr>
                                        <p:cTn id="142" dur="1000"/>
                                        <p:tgtEl>
                                          <p:spTgt spid="21"/>
                                        </p:tgtEl>
                                      </p:cBhvr>
                                    </p:animEffect>
                                    <p:anim calcmode="lin" valueType="num">
                                      <p:cBhvr>
                                        <p:cTn id="143" dur="1000"/>
                                        <p:tgtEl>
                                          <p:spTgt spid="21"/>
                                        </p:tgtEl>
                                        <p:attrNameLst>
                                          <p:attrName>ppt_x</p:attrName>
                                        </p:attrNameLst>
                                      </p:cBhvr>
                                      <p:tavLst>
                                        <p:tav tm="0">
                                          <p:val>
                                            <p:strVal val="ppt_x"/>
                                          </p:val>
                                        </p:tav>
                                        <p:tav tm="100000">
                                          <p:val>
                                            <p:strVal val="ppt_x"/>
                                          </p:val>
                                        </p:tav>
                                      </p:tavLst>
                                    </p:anim>
                                    <p:anim calcmode="lin" valueType="num">
                                      <p:cBhvr>
                                        <p:cTn id="144" dur="100" decel="100000"/>
                                        <p:tgtEl>
                                          <p:spTgt spid="21"/>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21"/>
                                        </p:tgtEl>
                                        <p:attrNameLst>
                                          <p:attrName>ppt_y</p:attrName>
                                        </p:attrNameLst>
                                      </p:cBhvr>
                                      <p:tavLst>
                                        <p:tav tm="0">
                                          <p:val>
                                            <p:strVal val="ppt_y"/>
                                          </p:val>
                                        </p:tav>
                                        <p:tav tm="100000">
                                          <p:val>
                                            <p:strVal val="ppt_y+1"/>
                                          </p:val>
                                        </p:tav>
                                      </p:tavLst>
                                    </p:anim>
                                    <p:set>
                                      <p:cBhvr>
                                        <p:cTn id="146"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5" grpId="2"/>
      <p:bldP spid="6" grpId="0"/>
      <p:bldP spid="6" grpId="1"/>
      <p:bldP spid="6" grpId="2"/>
      <p:bldP spid="3" grpId="0" build="p"/>
      <p:bldP spid="3" grpId="1" build="p"/>
      <p:bldP spid="3" grpId="2" build="p"/>
      <p:bldP spid="20" grpId="0"/>
      <p:bldP spid="20" grpId="1"/>
      <p:bldP spid="21" grpId="0"/>
      <p:bldP spid="2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Frutas-1024x768-296278.jpg"/>
          <p:cNvPicPr>
            <a:picLocks noChangeAspect="1"/>
          </p:cNvPicPr>
          <p:nvPr/>
        </p:nvPicPr>
        <p:blipFill>
          <a:blip r:embed="rId2"/>
          <a:stretch>
            <a:fillRect/>
          </a:stretch>
        </p:blipFill>
        <p:spPr>
          <a:xfrm>
            <a:off x="0" y="0"/>
            <a:ext cx="9144000" cy="6858000"/>
          </a:xfrm>
          <a:prstGeom prst="rect">
            <a:avLst/>
          </a:prstGeom>
        </p:spPr>
      </p:pic>
      <p:sp>
        <p:nvSpPr>
          <p:cNvPr id="4" name="3 CuadroTexto"/>
          <p:cNvSpPr txBox="1"/>
          <p:nvPr/>
        </p:nvSpPr>
        <p:spPr>
          <a:xfrm>
            <a:off x="2143108" y="4211122"/>
            <a:ext cx="7000892" cy="3154710"/>
          </a:xfrm>
          <a:prstGeom prst="rect">
            <a:avLst/>
          </a:prstGeom>
          <a:noFill/>
          <a:effectLst/>
        </p:spPr>
        <p:txBody>
          <a:bodyPr wrap="square" rtlCol="0">
            <a:spAutoFit/>
          </a:bodyPr>
          <a:lstStyle/>
          <a:p>
            <a:r>
              <a:rPr lang="es-ES_tradnl" sz="19900" dirty="0" smtClean="0">
                <a:solidFill>
                  <a:schemeClr val="bg1"/>
                </a:solidFill>
                <a:effectLst/>
                <a:latin typeface="Chiller" pitchFamily="82" charset="0"/>
              </a:rPr>
              <a:t>Nutrición</a:t>
            </a:r>
            <a:r>
              <a:rPr lang="es-ES_tradnl" sz="16600" dirty="0" smtClean="0">
                <a:solidFill>
                  <a:schemeClr val="bg1"/>
                </a:solidFill>
                <a:effectLst/>
                <a:latin typeface="Chiller" pitchFamily="82" charset="0"/>
              </a:rPr>
              <a:t> </a:t>
            </a:r>
            <a:endParaRPr lang="es-VE" sz="2400" dirty="0">
              <a:solidFill>
                <a:schemeClr val="bg1"/>
              </a:solidFill>
              <a:effectLst/>
              <a:latin typeface="Chiller" pitchFamily="82" charset="0"/>
            </a:endParaRPr>
          </a:p>
        </p:txBody>
      </p:sp>
      <p:sp>
        <p:nvSpPr>
          <p:cNvPr id="11" name="AutoShape 12" descr="ALIMENTOS NIÑA">
            <a:hlinkClick r:id="rId3" action="ppaction://hlinksldjump" highlightClick="1"/>
          </p:cNvPr>
          <p:cNvSpPr>
            <a:spLocks noChangeArrowheads="1"/>
          </p:cNvSpPr>
          <p:nvPr/>
        </p:nvSpPr>
        <p:spPr bwMode="auto">
          <a:xfrm>
            <a:off x="6235725" y="-24"/>
            <a:ext cx="1908175" cy="2735263"/>
          </a:xfrm>
          <a:prstGeom prst="flowChartDelay">
            <a:avLst/>
          </a:prstGeom>
          <a:blipFill dpi="0" rotWithShape="1">
            <a:blip r:embed="rId4"/>
            <a:srcRect/>
            <a:stretch>
              <a:fillRect/>
            </a:stretch>
          </a:blipFill>
          <a:ln w="9525">
            <a:noFill/>
            <a:miter lim="800000"/>
            <a:headEnd/>
            <a:tailEnd/>
          </a:ln>
          <a:effectLst/>
        </p:spPr>
        <p:txBody>
          <a:bodyPr wrap="none" anchor="ctr"/>
          <a:lstStyle/>
          <a:p>
            <a:endParaRPr lang="es-VE"/>
          </a:p>
        </p:txBody>
      </p:sp>
      <p:sp>
        <p:nvSpPr>
          <p:cNvPr id="12" name="Rectangle 17"/>
          <p:cNvSpPr>
            <a:spLocks noChangeArrowheads="1"/>
          </p:cNvSpPr>
          <p:nvPr/>
        </p:nvSpPr>
        <p:spPr bwMode="auto">
          <a:xfrm>
            <a:off x="0" y="-24"/>
            <a:ext cx="9324975" cy="2808288"/>
          </a:xfrm>
          <a:prstGeom prst="rect">
            <a:avLst/>
          </a:prstGeom>
          <a:gradFill rotWithShape="1">
            <a:gsLst>
              <a:gs pos="0">
                <a:srgbClr val="FFFF99"/>
              </a:gs>
              <a:gs pos="100000">
                <a:schemeClr val="bg1">
                  <a:alpha val="0"/>
                </a:schemeClr>
              </a:gs>
            </a:gsLst>
            <a:lin ang="0" scaled="1"/>
          </a:gradFill>
          <a:ln w="9525">
            <a:noFill/>
            <a:miter lim="800000"/>
            <a:headEnd/>
            <a:tailEnd/>
          </a:ln>
          <a:effectLst/>
        </p:spPr>
        <p:txBody>
          <a:bodyPr wrap="none" anchor="ctr"/>
          <a:lstStyle/>
          <a:p>
            <a:pPr algn="ctr"/>
            <a:endParaRPr lang="es-VE" i="0"/>
          </a:p>
        </p:txBody>
      </p:sp>
      <p:pic>
        <p:nvPicPr>
          <p:cNvPr id="5" name="Picture 6" descr="j0144470"/>
          <p:cNvPicPr>
            <a:picLocks noChangeAspect="1" noChangeArrowheads="1"/>
          </p:cNvPicPr>
          <p:nvPr/>
        </p:nvPicPr>
        <p:blipFill>
          <a:blip r:embed="rId5"/>
          <a:srcRect/>
          <a:stretch>
            <a:fillRect/>
          </a:stretch>
        </p:blipFill>
        <p:spPr bwMode="auto">
          <a:xfrm>
            <a:off x="550888" y="-24"/>
            <a:ext cx="1978025" cy="1409700"/>
          </a:xfrm>
          <a:prstGeom prst="rect">
            <a:avLst/>
          </a:prstGeom>
          <a:noFill/>
        </p:spPr>
      </p:pic>
      <p:pic>
        <p:nvPicPr>
          <p:cNvPr id="6" name="Picture 7" descr="j0144231"/>
          <p:cNvPicPr>
            <a:picLocks noChangeAspect="1" noChangeArrowheads="1"/>
          </p:cNvPicPr>
          <p:nvPr/>
        </p:nvPicPr>
        <p:blipFill>
          <a:blip r:embed="rId6"/>
          <a:srcRect/>
          <a:stretch>
            <a:fillRect/>
          </a:stretch>
        </p:blipFill>
        <p:spPr bwMode="auto">
          <a:xfrm>
            <a:off x="2635275" y="-24"/>
            <a:ext cx="1339850" cy="1409700"/>
          </a:xfrm>
          <a:prstGeom prst="rect">
            <a:avLst/>
          </a:prstGeom>
          <a:noFill/>
        </p:spPr>
      </p:pic>
      <p:pic>
        <p:nvPicPr>
          <p:cNvPr id="7" name="Picture 8" descr="j0289312"/>
          <p:cNvPicPr>
            <a:picLocks noChangeAspect="1" noChangeArrowheads="1"/>
          </p:cNvPicPr>
          <p:nvPr/>
        </p:nvPicPr>
        <p:blipFill>
          <a:blip r:embed="rId7" cstate="print"/>
          <a:srcRect/>
          <a:stretch>
            <a:fillRect/>
          </a:stretch>
        </p:blipFill>
        <p:spPr bwMode="auto">
          <a:xfrm>
            <a:off x="3246463" y="1528739"/>
            <a:ext cx="904875" cy="1250950"/>
          </a:xfrm>
          <a:prstGeom prst="rect">
            <a:avLst/>
          </a:prstGeom>
          <a:noFill/>
        </p:spPr>
      </p:pic>
      <p:pic>
        <p:nvPicPr>
          <p:cNvPr id="8" name="Picture 9" descr="j0227730"/>
          <p:cNvPicPr>
            <a:picLocks noChangeAspect="1" noChangeArrowheads="1"/>
          </p:cNvPicPr>
          <p:nvPr/>
        </p:nvPicPr>
        <p:blipFill>
          <a:blip r:embed="rId8"/>
          <a:srcRect/>
          <a:stretch>
            <a:fillRect/>
          </a:stretch>
        </p:blipFill>
        <p:spPr bwMode="auto">
          <a:xfrm>
            <a:off x="550888" y="1512864"/>
            <a:ext cx="2613025" cy="1295400"/>
          </a:xfrm>
          <a:prstGeom prst="rect">
            <a:avLst/>
          </a:prstGeom>
          <a:noFill/>
        </p:spPr>
      </p:pic>
      <p:pic>
        <p:nvPicPr>
          <p:cNvPr id="9" name="Picture 10" descr="j0316969"/>
          <p:cNvPicPr>
            <a:picLocks noChangeAspect="1" noChangeArrowheads="1"/>
          </p:cNvPicPr>
          <p:nvPr/>
        </p:nvPicPr>
        <p:blipFill>
          <a:blip r:embed="rId9"/>
          <a:srcRect/>
          <a:stretch>
            <a:fillRect/>
          </a:stretch>
        </p:blipFill>
        <p:spPr bwMode="auto">
          <a:xfrm>
            <a:off x="4291038" y="1512864"/>
            <a:ext cx="1762125" cy="1230312"/>
          </a:xfrm>
          <a:prstGeom prst="rect">
            <a:avLst/>
          </a:prstGeom>
          <a:noFill/>
        </p:spPr>
      </p:pic>
      <p:pic>
        <p:nvPicPr>
          <p:cNvPr id="10" name="Picture 11" descr="j0289919"/>
          <p:cNvPicPr>
            <a:picLocks noChangeAspect="1" noChangeArrowheads="1"/>
          </p:cNvPicPr>
          <p:nvPr/>
        </p:nvPicPr>
        <p:blipFill>
          <a:blip r:embed="rId10"/>
          <a:srcRect/>
          <a:stretch>
            <a:fillRect/>
          </a:stretch>
        </p:blipFill>
        <p:spPr bwMode="auto">
          <a:xfrm>
            <a:off x="4075138" y="-24"/>
            <a:ext cx="1974850" cy="1409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repeatCount="2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1800"/>
                            </p:stCondLst>
                            <p:childTnLst>
                              <p:par>
                                <p:cTn id="11" presetID="20" presetClass="emph" presetSubtype="0" fill="hold" grpId="1" nodeType="afterEffect">
                                  <p:stCondLst>
                                    <p:cond delay="0"/>
                                  </p:stCondLst>
                                  <p:iterate type="lt">
                                    <p:tmPct val="10000"/>
                                  </p:iterate>
                                  <p:childTnLst>
                                    <p:set>
                                      <p:cBhvr override="childStyle">
                                        <p:cTn id="12" dur="250" autoRev="1" fill="hold"/>
                                        <p:tgtEl>
                                          <p:spTgt spid="4">
                                            <p:txEl>
                                              <p:pRg st="0" end="0"/>
                                            </p:txEl>
                                          </p:spTgt>
                                        </p:tgtEl>
                                        <p:attrNameLst>
                                          <p:attrName>style.color</p:attrName>
                                        </p:attrNameLst>
                                      </p:cBhvr>
                                      <p:to>
                                        <p:clrVal>
                                          <a:srgbClr val="FFFF00"/>
                                        </p:clrVal>
                                      </p:to>
                                    </p:set>
                                    <p:set>
                                      <p:cBhvr>
                                        <p:cTn id="13" dur="250" autoRev="1" fill="hold"/>
                                        <p:tgtEl>
                                          <p:spTgt spid="4">
                                            <p:txEl>
                                              <p:pRg st="0" end="0"/>
                                            </p:txEl>
                                          </p:spTgt>
                                        </p:tgtEl>
                                        <p:attrNameLst>
                                          <p:attrName>fillcolor</p:attrName>
                                        </p:attrNameLst>
                                      </p:cBhvr>
                                      <p:to>
                                        <p:clrVal>
                                          <a:srgbClr val="FFFF00"/>
                                        </p:clrVal>
                                      </p:to>
                                    </p:set>
                                    <p:set>
                                      <p:cBhvr>
                                        <p:cTn id="14" dur="250" autoRev="1" fill="hold"/>
                                        <p:tgtEl>
                                          <p:spTgt spid="4">
                                            <p:txEl>
                                              <p:pRg st="0" end="0"/>
                                            </p:txEl>
                                          </p:spTgt>
                                        </p:tgtEl>
                                        <p:attrNameLst>
                                          <p:attrName>fill.type</p:attrName>
                                        </p:attrNameLst>
                                      </p:cBhvr>
                                      <p:to>
                                        <p:strVal val="solid"/>
                                      </p:to>
                                    </p:set>
                                  </p:childTnLst>
                                </p:cTn>
                              </p:par>
                              <p:par>
                                <p:cTn id="15" presetID="30" presetClass="entr" presetSubtype="0" fill="hold" nodeType="withEffect">
                                  <p:stCondLst>
                                    <p:cond delay="1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400" decel="100000"/>
                                        <p:tgtEl>
                                          <p:spTgt spid="5"/>
                                        </p:tgtEl>
                                      </p:cBhvr>
                                    </p:animEffect>
                                    <p:anim calcmode="lin" valueType="num">
                                      <p:cBhvr>
                                        <p:cTn id="18" dur="400" decel="100000" fill="hold"/>
                                        <p:tgtEl>
                                          <p:spTgt spid="5"/>
                                        </p:tgtEl>
                                        <p:attrNameLst>
                                          <p:attrName>style.rotation</p:attrName>
                                        </p:attrNameLst>
                                      </p:cBhvr>
                                      <p:tavLst>
                                        <p:tav tm="0">
                                          <p:val>
                                            <p:fltVal val="-90"/>
                                          </p:val>
                                        </p:tav>
                                        <p:tav tm="100000">
                                          <p:val>
                                            <p:fltVal val="0"/>
                                          </p:val>
                                        </p:tav>
                                      </p:tavLst>
                                    </p:anim>
                                    <p:anim calcmode="lin" valueType="num">
                                      <p:cBhvr>
                                        <p:cTn id="19" dur="400" decel="100000" fill="hold"/>
                                        <p:tgtEl>
                                          <p:spTgt spid="5"/>
                                        </p:tgtEl>
                                        <p:attrNameLst>
                                          <p:attrName>ppt_x</p:attrName>
                                        </p:attrNameLst>
                                      </p:cBhvr>
                                      <p:tavLst>
                                        <p:tav tm="0">
                                          <p:val>
                                            <p:strVal val="#ppt_x+0.4"/>
                                          </p:val>
                                        </p:tav>
                                        <p:tav tm="100000">
                                          <p:val>
                                            <p:strVal val="#ppt_x-0.05"/>
                                          </p:val>
                                        </p:tav>
                                      </p:tavLst>
                                    </p:anim>
                                    <p:anim calcmode="lin" valueType="num">
                                      <p:cBhvr>
                                        <p:cTn id="20" dur="400" decel="100000" fill="hold"/>
                                        <p:tgtEl>
                                          <p:spTgt spid="5"/>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400" decel="100000"/>
                                        <p:tgtEl>
                                          <p:spTgt spid="8"/>
                                        </p:tgtEl>
                                      </p:cBhvr>
                                    </p:animEffect>
                                    <p:anim calcmode="lin" valueType="num">
                                      <p:cBhvr>
                                        <p:cTn id="26" dur="400" decel="100000" fill="hold"/>
                                        <p:tgtEl>
                                          <p:spTgt spid="8"/>
                                        </p:tgtEl>
                                        <p:attrNameLst>
                                          <p:attrName>style.rotation</p:attrName>
                                        </p:attrNameLst>
                                      </p:cBhvr>
                                      <p:tavLst>
                                        <p:tav tm="0">
                                          <p:val>
                                            <p:fltVal val="-90"/>
                                          </p:val>
                                        </p:tav>
                                        <p:tav tm="100000">
                                          <p:val>
                                            <p:fltVal val="0"/>
                                          </p:val>
                                        </p:tav>
                                      </p:tavLst>
                                    </p:anim>
                                    <p:anim calcmode="lin" valueType="num">
                                      <p:cBhvr>
                                        <p:cTn id="27" dur="400" decel="100000" fill="hold"/>
                                        <p:tgtEl>
                                          <p:spTgt spid="8"/>
                                        </p:tgtEl>
                                        <p:attrNameLst>
                                          <p:attrName>ppt_x</p:attrName>
                                        </p:attrNameLst>
                                      </p:cBhvr>
                                      <p:tavLst>
                                        <p:tav tm="0">
                                          <p:val>
                                            <p:strVal val="#ppt_x+0.4"/>
                                          </p:val>
                                        </p:tav>
                                        <p:tav tm="100000">
                                          <p:val>
                                            <p:strVal val="#ppt_x-0.05"/>
                                          </p:val>
                                        </p:tav>
                                      </p:tavLst>
                                    </p:anim>
                                    <p:anim calcmode="lin" valueType="num">
                                      <p:cBhvr>
                                        <p:cTn id="28" dur="400" decel="100000" fill="hold"/>
                                        <p:tgtEl>
                                          <p:spTgt spid="8"/>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400" decel="100000"/>
                                        <p:tgtEl>
                                          <p:spTgt spid="10"/>
                                        </p:tgtEl>
                                      </p:cBhvr>
                                    </p:animEffect>
                                    <p:anim calcmode="lin" valueType="num">
                                      <p:cBhvr>
                                        <p:cTn id="34" dur="400" decel="100000" fill="hold"/>
                                        <p:tgtEl>
                                          <p:spTgt spid="10"/>
                                        </p:tgtEl>
                                        <p:attrNameLst>
                                          <p:attrName>style.rotation</p:attrName>
                                        </p:attrNameLst>
                                      </p:cBhvr>
                                      <p:tavLst>
                                        <p:tav tm="0">
                                          <p:val>
                                            <p:fltVal val="-90"/>
                                          </p:val>
                                        </p:tav>
                                        <p:tav tm="100000">
                                          <p:val>
                                            <p:fltVal val="0"/>
                                          </p:val>
                                        </p:tav>
                                      </p:tavLst>
                                    </p:anim>
                                    <p:anim calcmode="lin" valueType="num">
                                      <p:cBhvr>
                                        <p:cTn id="35" dur="400" decel="100000" fill="hold"/>
                                        <p:tgtEl>
                                          <p:spTgt spid="10"/>
                                        </p:tgtEl>
                                        <p:attrNameLst>
                                          <p:attrName>ppt_x</p:attrName>
                                        </p:attrNameLst>
                                      </p:cBhvr>
                                      <p:tavLst>
                                        <p:tav tm="0">
                                          <p:val>
                                            <p:strVal val="#ppt_x+0.4"/>
                                          </p:val>
                                        </p:tav>
                                        <p:tav tm="100000">
                                          <p:val>
                                            <p:strVal val="#ppt_x-0.05"/>
                                          </p:val>
                                        </p:tav>
                                      </p:tavLst>
                                    </p:anim>
                                    <p:anim calcmode="lin" valueType="num">
                                      <p:cBhvr>
                                        <p:cTn id="36" dur="400" decel="100000" fill="hold"/>
                                        <p:tgtEl>
                                          <p:spTgt spid="10"/>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par>
                                <p:cTn id="39" presetID="17" presetClass="entr" presetSubtype="1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360"/>
                                          </p:val>
                                        </p:tav>
                                        <p:tav tm="100000">
                                          <p:val>
                                            <p:fltVal val="0"/>
                                          </p:val>
                                        </p:tav>
                                      </p:tavLst>
                                    </p:anim>
                                    <p:animEffect transition="in" filter="fade">
                                      <p:cBhvr>
                                        <p:cTn id="48" dur="500"/>
                                        <p:tgtEl>
                                          <p:spTgt spid="7"/>
                                        </p:tgtEl>
                                      </p:cBhvr>
                                    </p:animEffect>
                                  </p:childTnLst>
                                </p:cTn>
                              </p:par>
                              <p:par>
                                <p:cTn id="49" presetID="43"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
                                        <p:tgtEl>
                                          <p:spTgt spid="9"/>
                                        </p:tgtEl>
                                      </p:cBhvr>
                                    </p:animEffect>
                                    <p:anim calcmode="lin" valueType="num">
                                      <p:cBhvr>
                                        <p:cTn id="52" dur="200" fill="hold"/>
                                        <p:tgtEl>
                                          <p:spTgt spid="9"/>
                                        </p:tgtEl>
                                        <p:attrNameLst>
                                          <p:attrName>ppt_x</p:attrName>
                                        </p:attrNameLst>
                                      </p:cBhvr>
                                      <p:tavLst>
                                        <p:tav tm="0">
                                          <p:val>
                                            <p:strVal val="#ppt_x"/>
                                          </p:val>
                                        </p:tav>
                                        <p:tav tm="100000">
                                          <p:val>
                                            <p:strVal val="#ppt_x"/>
                                          </p:val>
                                        </p:tav>
                                      </p:tavLst>
                                    </p:anim>
                                    <p:anim calcmode="lin" valueType="num">
                                      <p:cBhvr>
                                        <p:cTn id="53" dur="200" fill="hold"/>
                                        <p:tgtEl>
                                          <p:spTgt spid="9"/>
                                        </p:tgtEl>
                                        <p:attrNameLst>
                                          <p:attrName>ppt_y</p:attrName>
                                        </p:attrNameLst>
                                      </p:cBhvr>
                                      <p:tavLst>
                                        <p:tav tm="0">
                                          <p:val>
                                            <p:strVal val="#ppt_y+0.31"/>
                                          </p:val>
                                        </p:tav>
                                        <p:tav tm="100000">
                                          <p:val>
                                            <p:strVal val="#ppt_y+0.31"/>
                                          </p:val>
                                        </p:tav>
                                      </p:tavLst>
                                    </p:anim>
                                    <p:anim calcmode="lin" valueType="num">
                                      <p:cBhvr>
                                        <p:cTn id="54" dur="300" decel="50000" fill="hold">
                                          <p:stCondLst>
                                            <p:cond delay="2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300" decel="50000" fill="hold">
                                          <p:stCondLst>
                                            <p:cond delay="2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9" presetClass="entr" presetSubtype="0" decel="10000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360"/>
                                          </p:val>
                                        </p:tav>
                                        <p:tav tm="100000">
                                          <p:val>
                                            <p:fltVal val="0"/>
                                          </p:val>
                                        </p:tav>
                                      </p:tavLst>
                                    </p:anim>
                                    <p:animEffect transition="in" filter="fade">
                                      <p:cBhvr>
                                        <p:cTn id="61" dur="500"/>
                                        <p:tgtEl>
                                          <p:spTgt spid="11"/>
                                        </p:tgtEl>
                                      </p:cBhvr>
                                    </p:animEffect>
                                  </p:childTnLst>
                                </p:cTn>
                              </p:par>
                            </p:childTnLst>
                          </p:cTn>
                        </p:par>
                        <p:par>
                          <p:cTn id="62" fill="hold">
                            <p:stCondLst>
                              <p:cond delay="3800"/>
                            </p:stCondLst>
                            <p:childTnLst>
                              <p:par>
                                <p:cTn id="63" presetID="29"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ppt_x</p:attrName>
                                        </p:attrNameLst>
                                      </p:cBhvr>
                                      <p:tavLst>
                                        <p:tav tm="0">
                                          <p:val>
                                            <p:strVal val="#ppt_x-.2"/>
                                          </p:val>
                                        </p:tav>
                                        <p:tav tm="100000">
                                          <p:val>
                                            <p:strVal val="#ppt_x"/>
                                          </p:val>
                                        </p:tav>
                                      </p:tavLst>
                                    </p:anim>
                                    <p:anim calcmode="lin" valueType="num">
                                      <p:cBhvr>
                                        <p:cTn id="66"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rev="1"/>
      <p:bldP spid="4" grpId="1" build="allAtOnce"/>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178822"/>
          <p:cNvPicPr>
            <a:picLocks noChangeAspect="1" noChangeArrowheads="1"/>
          </p:cNvPicPr>
          <p:nvPr/>
        </p:nvPicPr>
        <p:blipFill>
          <a:blip r:embed="rId2"/>
          <a:srcRect/>
          <a:stretch>
            <a:fillRect/>
          </a:stretch>
        </p:blipFill>
        <p:spPr bwMode="auto">
          <a:xfrm>
            <a:off x="0" y="-1"/>
            <a:ext cx="9144000" cy="6870847"/>
          </a:xfrm>
          <a:prstGeom prst="rect">
            <a:avLst/>
          </a:prstGeom>
          <a:noFill/>
        </p:spPr>
      </p:pic>
      <p:pic>
        <p:nvPicPr>
          <p:cNvPr id="4" name="Picture 10" descr="alcoholico_nt"/>
          <p:cNvPicPr>
            <a:picLocks noChangeAspect="1" noChangeArrowheads="1"/>
          </p:cNvPicPr>
          <p:nvPr/>
        </p:nvPicPr>
        <p:blipFill>
          <a:blip r:embed="rId3"/>
          <a:srcRect/>
          <a:stretch>
            <a:fillRect/>
          </a:stretch>
        </p:blipFill>
        <p:spPr bwMode="auto">
          <a:xfrm>
            <a:off x="6500826" y="285728"/>
            <a:ext cx="2360374" cy="1953669"/>
          </a:xfrm>
          <a:prstGeom prst="rect">
            <a:avLst/>
          </a:prstGeom>
          <a:ln>
            <a:noFill/>
          </a:ln>
          <a:effectLst>
            <a:softEdge rad="112500"/>
          </a:effectLst>
        </p:spPr>
      </p:pic>
      <p:pic>
        <p:nvPicPr>
          <p:cNvPr id="6" name="Picture 7" descr="comida chatarra 5 pel"/>
          <p:cNvPicPr>
            <a:picLocks noChangeAspect="1" noChangeArrowheads="1"/>
          </p:cNvPicPr>
          <p:nvPr/>
        </p:nvPicPr>
        <p:blipFill>
          <a:blip r:embed="rId4"/>
          <a:srcRect/>
          <a:stretch>
            <a:fillRect/>
          </a:stretch>
        </p:blipFill>
        <p:spPr bwMode="auto">
          <a:xfrm>
            <a:off x="7072330" y="4500570"/>
            <a:ext cx="1857356" cy="2144249"/>
          </a:xfrm>
          <a:prstGeom prst="rect">
            <a:avLst/>
          </a:prstGeom>
          <a:ln>
            <a:noFill/>
          </a:ln>
          <a:effectLst>
            <a:softEdge rad="112500"/>
          </a:effectLst>
        </p:spPr>
      </p:pic>
      <p:pic>
        <p:nvPicPr>
          <p:cNvPr id="8" name="Picture 14"/>
          <p:cNvPicPr>
            <a:picLocks noChangeAspect="1" noChangeArrowheads="1"/>
          </p:cNvPicPr>
          <p:nvPr/>
        </p:nvPicPr>
        <p:blipFill>
          <a:blip r:embed="rId5"/>
          <a:stretch>
            <a:fillRect/>
          </a:stretch>
        </p:blipFill>
        <p:spPr bwMode="auto">
          <a:xfrm rot="20352299">
            <a:off x="-268742" y="4851440"/>
            <a:ext cx="2147841" cy="2002223"/>
          </a:xfrm>
          <a:prstGeom prst="rect">
            <a:avLst/>
          </a:prstGeom>
          <a:noFill/>
          <a:ln>
            <a:noFill/>
          </a:ln>
        </p:spPr>
      </p:pic>
      <p:sp>
        <p:nvSpPr>
          <p:cNvPr id="9" name="8 CuadroTexto"/>
          <p:cNvSpPr txBox="1"/>
          <p:nvPr/>
        </p:nvSpPr>
        <p:spPr>
          <a:xfrm>
            <a:off x="285720" y="1353626"/>
            <a:ext cx="7929618" cy="4339650"/>
          </a:xfrm>
          <a:prstGeom prst="rect">
            <a:avLst/>
          </a:prstGeom>
          <a:noFill/>
          <a:effectLst/>
        </p:spPr>
        <p:txBody>
          <a:bodyPr wrap="square" rtlCol="0">
            <a:spAutoFit/>
          </a:bodyPr>
          <a:lstStyle/>
          <a:p>
            <a:r>
              <a:rPr lang="es-ES_tradnl" sz="13800" dirty="0" smtClean="0">
                <a:solidFill>
                  <a:schemeClr val="bg1"/>
                </a:solidFill>
                <a:latin typeface="Chiller" pitchFamily="82" charset="0"/>
              </a:rPr>
              <a:t>Temperancia y abstinencia</a:t>
            </a:r>
            <a:endParaRPr lang="es-VE" sz="2000" dirty="0">
              <a:solidFill>
                <a:schemeClr val="bg1"/>
              </a:solidFill>
              <a:effectLst/>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decel="100000"/>
                                        <p:tgtEl>
                                          <p:spTgt spid="9"/>
                                        </p:tgtEl>
                                      </p:cBhvr>
                                    </p:animEffect>
                                    <p:anim calcmode="lin" valueType="num">
                                      <p:cBhvr>
                                        <p:cTn id="8" dur="400" decel="100000" fill="hold"/>
                                        <p:tgtEl>
                                          <p:spTgt spid="9"/>
                                        </p:tgtEl>
                                        <p:attrNameLst>
                                          <p:attrName>style.rotation</p:attrName>
                                        </p:attrNameLst>
                                      </p:cBhvr>
                                      <p:tavLst>
                                        <p:tav tm="0">
                                          <p:val>
                                            <p:fltVal val="-90"/>
                                          </p:val>
                                        </p:tav>
                                        <p:tav tm="100000">
                                          <p:val>
                                            <p:fltVal val="0"/>
                                          </p:val>
                                        </p:tav>
                                      </p:tavLst>
                                    </p:anim>
                                    <p:anim calcmode="lin" valueType="num">
                                      <p:cBhvr>
                                        <p:cTn id="9" dur="400" decel="100000" fill="hold"/>
                                        <p:tgtEl>
                                          <p:spTgt spid="9"/>
                                        </p:tgtEl>
                                        <p:attrNameLst>
                                          <p:attrName>ppt_x</p:attrName>
                                        </p:attrNameLst>
                                      </p:cBhvr>
                                      <p:tavLst>
                                        <p:tav tm="0">
                                          <p:val>
                                            <p:strVal val="#ppt_x+0.4"/>
                                          </p:val>
                                        </p:tav>
                                        <p:tav tm="100000">
                                          <p:val>
                                            <p:strVal val="#ppt_x-0.05"/>
                                          </p:val>
                                        </p:tav>
                                      </p:tavLst>
                                    </p:anim>
                                    <p:anim calcmode="lin" valueType="num">
                                      <p:cBhvr>
                                        <p:cTn id="10" dur="400" decel="100000" fill="hold"/>
                                        <p:tgtEl>
                                          <p:spTgt spid="9"/>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9"/>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600"/>
                            </p:stCondLst>
                            <p:childTnLst>
                              <p:par>
                                <p:cTn id="14" presetID="20" presetClass="emph" presetSubtype="0" fill="hold" grpId="1" nodeType="afterEffect">
                                  <p:stCondLst>
                                    <p:cond delay="0"/>
                                  </p:stCondLst>
                                  <p:iterate type="lt">
                                    <p:tmPct val="10000"/>
                                  </p:iterate>
                                  <p:childTnLst>
                                    <p:set>
                                      <p:cBhvr override="childStyle">
                                        <p:cTn id="15" dur="250" autoRev="1" fill="hold"/>
                                        <p:tgtEl>
                                          <p:spTgt spid="9"/>
                                        </p:tgtEl>
                                        <p:attrNameLst>
                                          <p:attrName>style.color</p:attrName>
                                        </p:attrNameLst>
                                      </p:cBhvr>
                                      <p:to>
                                        <p:clrVal>
                                          <a:schemeClr val="accent2"/>
                                        </p:clrVal>
                                      </p:to>
                                    </p:set>
                                    <p:set>
                                      <p:cBhvr>
                                        <p:cTn id="16" dur="250" autoRev="1" fill="hold"/>
                                        <p:tgtEl>
                                          <p:spTgt spid="9"/>
                                        </p:tgtEl>
                                        <p:attrNameLst>
                                          <p:attrName>fillcolor</p:attrName>
                                        </p:attrNameLst>
                                      </p:cBhvr>
                                      <p:to>
                                        <p:clrVal>
                                          <a:schemeClr val="accent2"/>
                                        </p:clrVal>
                                      </p:to>
                                    </p:set>
                                    <p:set>
                                      <p:cBhvr>
                                        <p:cTn id="17" dur="250" autoRev="1" fill="hold"/>
                                        <p:tgtEl>
                                          <p:spTgt spid="9"/>
                                        </p:tgtEl>
                                        <p:attrNameLst>
                                          <p:attrName>fill.type</p:attrName>
                                        </p:attrNameLst>
                                      </p:cBhvr>
                                      <p:to>
                                        <p:strVal val="solid"/>
                                      </p:to>
                                    </p:set>
                                  </p:childTnLst>
                                </p:cTn>
                              </p:par>
                              <p:par>
                                <p:cTn id="18" presetID="5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93" decel="100000"/>
                                        <p:tgtEl>
                                          <p:spTgt spid="4"/>
                                        </p:tgtEl>
                                      </p:cBhvr>
                                    </p:animEffect>
                                    <p:animScale>
                                      <p:cBhvr>
                                        <p:cTn id="21" dur="193" decel="100000"/>
                                        <p:tgtEl>
                                          <p:spTgt spid="4"/>
                                        </p:tgtEl>
                                      </p:cBhvr>
                                      <p:from x="10000" y="10000"/>
                                      <p:to x="200000" y="450000"/>
                                    </p:animScale>
                                    <p:animScale>
                                      <p:cBhvr>
                                        <p:cTn id="22" dur="308" accel="100000" fill="hold">
                                          <p:stCondLst>
                                            <p:cond delay="193"/>
                                          </p:stCondLst>
                                        </p:cTn>
                                        <p:tgtEl>
                                          <p:spTgt spid="4"/>
                                        </p:tgtEl>
                                      </p:cBhvr>
                                      <p:from x="200000" y="450000"/>
                                      <p:to x="100000" y="100000"/>
                                    </p:animScale>
                                    <p:set>
                                      <p:cBhvr>
                                        <p:cTn id="23" dur="193" fill="hold"/>
                                        <p:tgtEl>
                                          <p:spTgt spid="4"/>
                                        </p:tgtEl>
                                        <p:attrNameLst>
                                          <p:attrName>ppt_x</p:attrName>
                                        </p:attrNameLst>
                                      </p:cBhvr>
                                      <p:to>
                                        <p:strVal val="(0.5)"/>
                                      </p:to>
                                    </p:set>
                                    <p:anim from="(0.5)" to="(#ppt_x)" calcmode="lin" valueType="num">
                                      <p:cBhvr>
                                        <p:cTn id="24" dur="308" accel="100000" fill="hold">
                                          <p:stCondLst>
                                            <p:cond delay="193"/>
                                          </p:stCondLst>
                                        </p:cTn>
                                        <p:tgtEl>
                                          <p:spTgt spid="4"/>
                                        </p:tgtEl>
                                        <p:attrNameLst>
                                          <p:attrName>ppt_x</p:attrName>
                                        </p:attrNameLst>
                                      </p:cBhvr>
                                    </p:anim>
                                    <p:set>
                                      <p:cBhvr>
                                        <p:cTn id="25" dur="193" fill="hold"/>
                                        <p:tgtEl>
                                          <p:spTgt spid="4"/>
                                        </p:tgtEl>
                                        <p:attrNameLst>
                                          <p:attrName>ppt_y</p:attrName>
                                        </p:attrNameLst>
                                      </p:cBhvr>
                                      <p:to>
                                        <p:strVal val="(#ppt_y+0.4)"/>
                                      </p:to>
                                    </p:set>
                                    <p:anim from="(#ppt_y+0.4)" to="(#ppt_y)" calcmode="lin" valueType="num">
                                      <p:cBhvr>
                                        <p:cTn id="26" dur="308" accel="100000" fill="hold">
                                          <p:stCondLst>
                                            <p:cond delay="193"/>
                                          </p:stCondLst>
                                        </p:cTn>
                                        <p:tgtEl>
                                          <p:spTgt spid="4"/>
                                        </p:tgtEl>
                                        <p:attrNameLst>
                                          <p:attrName>ppt_y</p:attrName>
                                        </p:attrNameLst>
                                      </p:cBhvr>
                                    </p:anim>
                                  </p:childTnLst>
                                </p:cTn>
                              </p:par>
                              <p:par>
                                <p:cTn id="27" presetID="5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93" decel="100000"/>
                                        <p:tgtEl>
                                          <p:spTgt spid="6"/>
                                        </p:tgtEl>
                                      </p:cBhvr>
                                    </p:animEffect>
                                    <p:animScale>
                                      <p:cBhvr>
                                        <p:cTn id="30" dur="193" decel="100000"/>
                                        <p:tgtEl>
                                          <p:spTgt spid="6"/>
                                        </p:tgtEl>
                                      </p:cBhvr>
                                      <p:from x="10000" y="10000"/>
                                      <p:to x="200000" y="450000"/>
                                    </p:animScale>
                                    <p:animScale>
                                      <p:cBhvr>
                                        <p:cTn id="31" dur="308" accel="100000" fill="hold">
                                          <p:stCondLst>
                                            <p:cond delay="193"/>
                                          </p:stCondLst>
                                        </p:cTn>
                                        <p:tgtEl>
                                          <p:spTgt spid="6"/>
                                        </p:tgtEl>
                                      </p:cBhvr>
                                      <p:from x="200000" y="450000"/>
                                      <p:to x="100000" y="100000"/>
                                    </p:animScale>
                                    <p:set>
                                      <p:cBhvr>
                                        <p:cTn id="32" dur="193" fill="hold"/>
                                        <p:tgtEl>
                                          <p:spTgt spid="6"/>
                                        </p:tgtEl>
                                        <p:attrNameLst>
                                          <p:attrName>ppt_x</p:attrName>
                                        </p:attrNameLst>
                                      </p:cBhvr>
                                      <p:to>
                                        <p:strVal val="(0.5)"/>
                                      </p:to>
                                    </p:set>
                                    <p:anim from="(0.5)" to="(#ppt_x)" calcmode="lin" valueType="num">
                                      <p:cBhvr>
                                        <p:cTn id="33" dur="308" accel="100000" fill="hold">
                                          <p:stCondLst>
                                            <p:cond delay="193"/>
                                          </p:stCondLst>
                                        </p:cTn>
                                        <p:tgtEl>
                                          <p:spTgt spid="6"/>
                                        </p:tgtEl>
                                        <p:attrNameLst>
                                          <p:attrName>ppt_x</p:attrName>
                                        </p:attrNameLst>
                                      </p:cBhvr>
                                    </p:anim>
                                    <p:set>
                                      <p:cBhvr>
                                        <p:cTn id="34" dur="193" fill="hold"/>
                                        <p:tgtEl>
                                          <p:spTgt spid="6"/>
                                        </p:tgtEl>
                                        <p:attrNameLst>
                                          <p:attrName>ppt_y</p:attrName>
                                        </p:attrNameLst>
                                      </p:cBhvr>
                                      <p:to>
                                        <p:strVal val="(#ppt_y+0.4)"/>
                                      </p:to>
                                    </p:set>
                                    <p:anim from="(#ppt_y+0.4)" to="(#ppt_y)" calcmode="lin" valueType="num">
                                      <p:cBhvr>
                                        <p:cTn id="35" dur="308" accel="100000" fill="hold">
                                          <p:stCondLst>
                                            <p:cond delay="193"/>
                                          </p:stCondLst>
                                        </p:cTn>
                                        <p:tgtEl>
                                          <p:spTgt spid="6"/>
                                        </p:tgtEl>
                                        <p:attrNameLst>
                                          <p:attrName>ppt_y</p:attrName>
                                        </p:attrNameLst>
                                      </p:cBhvr>
                                    </p:anim>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opia de Jesus-Children-1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CuadroTexto"/>
          <p:cNvSpPr txBox="1"/>
          <p:nvPr/>
        </p:nvSpPr>
        <p:spPr>
          <a:xfrm>
            <a:off x="-214314" y="4643446"/>
            <a:ext cx="9572660" cy="2215991"/>
          </a:xfrm>
          <a:prstGeom prst="rect">
            <a:avLst/>
          </a:prstGeom>
          <a:noFill/>
          <a:effectLst/>
        </p:spPr>
        <p:txBody>
          <a:bodyPr wrap="square" rtlCol="0">
            <a:spAutoFit/>
          </a:bodyPr>
          <a:lstStyle/>
          <a:p>
            <a:pPr algn="ctr"/>
            <a:r>
              <a:rPr lang="es-ES_tradnl" sz="13800" dirty="0" smtClean="0">
                <a:solidFill>
                  <a:schemeClr val="bg1"/>
                </a:solidFill>
                <a:latin typeface="Chiller" pitchFamily="82" charset="0"/>
              </a:rPr>
              <a:t>Confianza en Dios</a:t>
            </a:r>
            <a:endParaRPr lang="es-VE" sz="2000" dirty="0">
              <a:solidFill>
                <a:schemeClr val="bg1"/>
              </a:solidFill>
              <a:effectLst/>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200"/>
                            </p:stCondLst>
                            <p:childTnLst>
                              <p:par>
                                <p:cTn id="14" presetID="20" presetClass="emph" presetSubtype="0" fill="hold" grpId="1" nodeType="afterEffect">
                                  <p:stCondLst>
                                    <p:cond delay="0"/>
                                  </p:stCondLst>
                                  <p:iterate type="lt">
                                    <p:tmPct val="10000"/>
                                  </p:iterate>
                                  <p:childTnLst>
                                    <p:set>
                                      <p:cBhvr override="childStyle">
                                        <p:cTn id="15" dur="1000" autoRev="1" fill="hold"/>
                                        <p:tgtEl>
                                          <p:spTgt spid="3"/>
                                        </p:tgtEl>
                                        <p:attrNameLst>
                                          <p:attrName>style.color</p:attrName>
                                        </p:attrNameLst>
                                      </p:cBhvr>
                                      <p:to>
                                        <p:clrVal>
                                          <a:schemeClr val="accent2"/>
                                        </p:clrVal>
                                      </p:to>
                                    </p:set>
                                    <p:set>
                                      <p:cBhvr>
                                        <p:cTn id="16" dur="1000" autoRev="1" fill="hold"/>
                                        <p:tgtEl>
                                          <p:spTgt spid="3"/>
                                        </p:tgtEl>
                                        <p:attrNameLst>
                                          <p:attrName>fillcolor</p:attrName>
                                        </p:attrNameLst>
                                      </p:cBhvr>
                                      <p:to>
                                        <p:clrVal>
                                          <a:schemeClr val="accent2"/>
                                        </p:clrVal>
                                      </p:to>
                                    </p:set>
                                    <p:set>
                                      <p:cBhvr>
                                        <p:cTn id="17" dur="10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214422"/>
            <a:ext cx="8929718" cy="1066800"/>
          </a:xfrm>
        </p:spPr>
        <p:txBody>
          <a:bodyPr>
            <a:noAutofit/>
          </a:bodyPr>
          <a:lstStyle/>
          <a:p>
            <a:r>
              <a:rPr lang="es-ES" sz="4400" b="1" dirty="0" smtClean="0"/>
              <a:t>¿Cómo Debemos Presentar esta      	Reforma Pro Salud?</a:t>
            </a:r>
            <a:endParaRPr lang="es-ES" sz="4400" b="1" dirty="0"/>
          </a:p>
        </p:txBody>
      </p:sp>
      <p:sp>
        <p:nvSpPr>
          <p:cNvPr id="3" name="2 Marcador de contenido"/>
          <p:cNvSpPr>
            <a:spLocks noGrp="1"/>
          </p:cNvSpPr>
          <p:nvPr>
            <p:ph idx="1"/>
          </p:nvPr>
        </p:nvSpPr>
        <p:spPr>
          <a:xfrm>
            <a:off x="285720" y="2357430"/>
            <a:ext cx="8229600" cy="4325112"/>
          </a:xfrm>
        </p:spPr>
        <p:txBody>
          <a:bodyPr>
            <a:normAutofit fontScale="92500" lnSpcReduction="20000"/>
          </a:bodyPr>
          <a:lstStyle/>
          <a:p>
            <a:pPr algn="just"/>
            <a:r>
              <a:rPr lang="es-ES" dirty="0" smtClean="0"/>
              <a:t>Deseamos presentar la Reforma pro salud desde un punto de vista Bíblico, y debemos ser muy cuidadosos para no ir a los extremos y propiciar en forma abrupta esta Reforma. Seamos cuidadoso para no injertar en la Reforma pro salud ni un solo pimpollo de acuerdo con nuestras propias ideas peculiares y exageradas, e introducir en su trama nuestros propios rasgos fuertes de carácter, haciendo de nuestras cosas la voz de Dios, y juzgando a todos los que no ven las cosas como nosotros las vemos. Se requiere tiempo para educar a la gente a fin de que abandonen los hábitos erróneos</a:t>
            </a:r>
            <a:r>
              <a:rPr lang="es-ES" sz="2600" b="1" i="1" dirty="0" smtClean="0"/>
              <a:t>. (MS, tomo3, pág.326).  </a:t>
            </a:r>
            <a:endParaRPr lang="es-ES" b="1" i="1" dirty="0"/>
          </a:p>
        </p:txBody>
      </p:sp>
      <p:pic>
        <p:nvPicPr>
          <p:cNvPr id="4" name="3 Imagen" descr="egwhr2.jpg"/>
          <p:cNvPicPr>
            <a:picLocks noChangeAspect="1"/>
          </p:cNvPicPr>
          <p:nvPr/>
        </p:nvPicPr>
        <p:blipFill>
          <a:blip r:embed="rId3">
            <a:duotone>
              <a:schemeClr val="accent2">
                <a:shade val="45000"/>
                <a:satMod val="135000"/>
              </a:schemeClr>
              <a:prstClr val="white"/>
            </a:duotone>
          </a:blip>
          <a:stretch>
            <a:fillRect/>
          </a:stretch>
        </p:blipFill>
        <p:spPr>
          <a:xfrm>
            <a:off x="7358082" y="-24"/>
            <a:ext cx="1473604" cy="128588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214422"/>
            <a:ext cx="8429684" cy="1066800"/>
          </a:xfrm>
        </p:spPr>
        <p:txBody>
          <a:bodyPr>
            <a:noAutofit/>
          </a:bodyPr>
          <a:lstStyle/>
          <a:p>
            <a:r>
              <a:rPr lang="es-ES" sz="4400" b="1" dirty="0" smtClean="0"/>
              <a:t>Beneficios de la Reforma pro salud</a:t>
            </a:r>
            <a:endParaRPr lang="es-ES" sz="4400" b="1" dirty="0"/>
          </a:p>
        </p:txBody>
      </p:sp>
      <p:sp>
        <p:nvSpPr>
          <p:cNvPr id="3" name="2 Marcador de contenido"/>
          <p:cNvSpPr>
            <a:spLocks noGrp="1"/>
          </p:cNvSpPr>
          <p:nvPr>
            <p:ph idx="1"/>
          </p:nvPr>
        </p:nvSpPr>
        <p:spPr>
          <a:xfrm>
            <a:off x="357158" y="2532888"/>
            <a:ext cx="8229600" cy="4325112"/>
          </a:xfrm>
        </p:spPr>
        <p:txBody>
          <a:bodyPr>
            <a:normAutofit fontScale="85000" lnSpcReduction="20000"/>
          </a:bodyPr>
          <a:lstStyle/>
          <a:p>
            <a:pPr algn="just"/>
            <a:r>
              <a:rPr lang="es-ES" dirty="0" smtClean="0"/>
              <a:t>La Reforma pro salud tratada con sabiduría resulta ser una cuña de entrada para que la verdad pueda seguir con notable éxito. </a:t>
            </a:r>
            <a:r>
              <a:rPr lang="es-ES" b="1" dirty="0" smtClean="0"/>
              <a:t>La Reforma higiénica es un tema que necesitamos entender     para estar preparados para los acontecimientos que estamos por sobrecogernos. Es un ramo de la obra del señor que no ha recibido la atención que merece, y mucho es lo que se perdido por el descuido. Debe ocupar un ligar prominente, pues no es un asunto baladí que debe pasarse por alto como algo no esencial  o que debe tratarse como una broma. Si la iglesia tomara mayor interés en esta reforma, su influencia para el bien aumentaría mucho. (Manuscrito 9). </a:t>
            </a:r>
            <a:endParaRPr lang="es-ES" b="1" dirty="0"/>
          </a:p>
        </p:txBody>
      </p:sp>
      <p:pic>
        <p:nvPicPr>
          <p:cNvPr id="4" name="3 Imagen" descr="egwhr2.jpg"/>
          <p:cNvPicPr>
            <a:picLocks noChangeAspect="1"/>
          </p:cNvPicPr>
          <p:nvPr/>
        </p:nvPicPr>
        <p:blipFill>
          <a:blip r:embed="rId2">
            <a:duotone>
              <a:schemeClr val="accent2">
                <a:shade val="45000"/>
                <a:satMod val="135000"/>
              </a:schemeClr>
              <a:prstClr val="white"/>
            </a:duotone>
          </a:blip>
          <a:stretch>
            <a:fillRect/>
          </a:stretch>
        </p:blipFill>
        <p:spPr>
          <a:xfrm>
            <a:off x="7358082" y="-24"/>
            <a:ext cx="1473604" cy="128588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PIC_0123_8289.jpg"/>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a:spLocks noGrp="1"/>
          </p:cNvSpPr>
          <p:nvPr>
            <p:ph idx="1"/>
          </p:nvPr>
        </p:nvSpPr>
        <p:spPr>
          <a:xfrm>
            <a:off x="0" y="1785926"/>
            <a:ext cx="9144000" cy="4857784"/>
          </a:xfrm>
        </p:spPr>
        <p:txBody>
          <a:bodyPr>
            <a:normAutofit/>
          </a:bodyPr>
          <a:lstStyle/>
          <a:p>
            <a:pPr algn="just"/>
            <a:r>
              <a:rPr lang="es-ES" sz="3600" dirty="0" smtClean="0">
                <a:solidFill>
                  <a:schemeClr val="tx1">
                    <a:lumMod val="95000"/>
                    <a:lumOff val="5000"/>
                  </a:schemeClr>
                </a:solidFill>
              </a:rPr>
              <a:t>El mas alto privilegio que el hombre pueda tener es el de </a:t>
            </a:r>
            <a:r>
              <a:rPr lang="es-ES" sz="3600" b="1" dirty="0" smtClean="0">
                <a:solidFill>
                  <a:schemeClr val="tx1">
                    <a:lumMod val="95000"/>
                    <a:lumOff val="5000"/>
                  </a:schemeClr>
                </a:solidFill>
              </a:rPr>
              <a:t>ser participante de la naturaleza divina, y una fe que nos una en una fuerte relación con Dios </a:t>
            </a:r>
            <a:r>
              <a:rPr lang="es-ES" sz="3600" dirty="0" smtClean="0">
                <a:solidFill>
                  <a:schemeClr val="tx1">
                    <a:lumMod val="95000"/>
                    <a:lumOff val="5000"/>
                  </a:schemeClr>
                </a:solidFill>
              </a:rPr>
              <a:t>amoldara de tal manera nuestra mente y nuestra conducta que llegaremos </a:t>
            </a:r>
            <a:r>
              <a:rPr lang="es-ES" sz="3600" b="1" dirty="0" smtClean="0">
                <a:solidFill>
                  <a:schemeClr val="tx1">
                    <a:lumMod val="95000"/>
                    <a:lumOff val="5000"/>
                  </a:schemeClr>
                </a:solidFill>
              </a:rPr>
              <a:t>a ser uno con Cristo</a:t>
            </a:r>
            <a:r>
              <a:rPr lang="es-ES" sz="3600" dirty="0" smtClean="0">
                <a:solidFill>
                  <a:schemeClr val="tx1">
                    <a:lumMod val="95000"/>
                    <a:lumOff val="5000"/>
                  </a:schemeClr>
                </a:solidFill>
              </a:rPr>
              <a:t>.(Ms, tomo 3 pág.323).</a:t>
            </a:r>
          </a:p>
          <a:p>
            <a:endParaRPr lang="es-ES" dirty="0"/>
          </a:p>
        </p:txBody>
      </p:sp>
      <p:sp>
        <p:nvSpPr>
          <p:cNvPr id="5" name="4 CuadroTexto"/>
          <p:cNvSpPr txBox="1"/>
          <p:nvPr/>
        </p:nvSpPr>
        <p:spPr>
          <a:xfrm>
            <a:off x="357158" y="642918"/>
            <a:ext cx="4549643" cy="1200329"/>
          </a:xfrm>
          <a:prstGeom prst="rect">
            <a:avLst/>
          </a:prstGeom>
          <a:noFill/>
        </p:spPr>
        <p:txBody>
          <a:bodyPr wrap="none" rtlCol="0">
            <a:spAutoFit/>
          </a:bodyPr>
          <a:lstStyle/>
          <a:p>
            <a:r>
              <a:rPr lang="es-ES" sz="7200" dirty="0" smtClean="0"/>
              <a:t>El  IDEAL </a:t>
            </a:r>
            <a:endParaRPr lang="es-E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p:stCondLst>
                              <p:cond delay="2000"/>
                            </p:stCondLst>
                            <p:childTnLst>
                              <p:par>
                                <p:cTn id="14" presetID="51" presetClass="entr" presetSubtype="0" fill="hold" grpId="0" nodeType="after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5200"/>
                            </p:stCondLst>
                            <p:childTnLst>
                              <p:par>
                                <p:cTn id="24" presetID="47"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Cruz María\Escritorio\TEMPLO\sermon-image.jpg"/>
          <p:cNvPicPr>
            <a:picLocks noChangeAspect="1" noChangeArrowheads="1"/>
          </p:cNvPicPr>
          <p:nvPr/>
        </p:nvPicPr>
        <p:blipFill>
          <a:blip r:embed="rId3"/>
          <a:srcRect/>
          <a:stretch>
            <a:fillRect/>
          </a:stretch>
        </p:blipFill>
        <p:spPr bwMode="auto">
          <a:xfrm>
            <a:off x="0" y="0"/>
            <a:ext cx="9144000" cy="6876948"/>
          </a:xfrm>
          <a:prstGeom prst="rect">
            <a:avLst/>
          </a:prstGeom>
          <a:noFill/>
        </p:spPr>
      </p:pic>
      <p:sp>
        <p:nvSpPr>
          <p:cNvPr id="3" name="2 Marcador de contenido"/>
          <p:cNvSpPr>
            <a:spLocks noGrp="1"/>
          </p:cNvSpPr>
          <p:nvPr>
            <p:ph idx="1"/>
          </p:nvPr>
        </p:nvSpPr>
        <p:spPr>
          <a:xfrm>
            <a:off x="214282" y="785794"/>
            <a:ext cx="8572560" cy="4325112"/>
          </a:xfrm>
        </p:spPr>
        <p:txBody>
          <a:bodyPr>
            <a:noAutofit/>
          </a:bodyPr>
          <a:lstStyle/>
          <a:p>
            <a:pPr algn="just"/>
            <a:r>
              <a:rPr lang="es-ES" sz="4000" dirty="0" smtClean="0">
                <a:solidFill>
                  <a:schemeClr val="bg1"/>
                </a:solidFill>
              </a:rPr>
              <a:t>1 </a:t>
            </a:r>
            <a:r>
              <a:rPr lang="es-ES" sz="3600" dirty="0" smtClean="0">
                <a:solidFill>
                  <a:schemeClr val="bg1"/>
                </a:solidFill>
              </a:rPr>
              <a:t>Tesalonicenses 5:23 . “Y el mismo Dios de Paz  os santifique por completo;  y todo vuestro ser , espíritu, alma y cuerpo sea guardado irreprensible para la venida de nuestro Señor Jesucristo. </a:t>
            </a:r>
          </a:p>
          <a:p>
            <a:pPr algn="just"/>
            <a:r>
              <a:rPr lang="es-ES" sz="3600" dirty="0" smtClean="0">
                <a:solidFill>
                  <a:schemeClr val="bg1"/>
                </a:solidFill>
              </a:rPr>
              <a:t> 3 Juan 2.” Amados yo deseo que seas prosperado en todas las cosas y que tengas salud así como prospera tu alma.</a:t>
            </a:r>
            <a:endParaRPr lang="es-E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Nueva carpeta\espiritu-santo[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Rectángulo"/>
          <p:cNvSpPr/>
          <p:nvPr/>
        </p:nvSpPr>
        <p:spPr>
          <a:xfrm>
            <a:off x="1643042" y="1000108"/>
            <a:ext cx="5750293" cy="1446550"/>
          </a:xfrm>
          <a:prstGeom prst="rect">
            <a:avLst/>
          </a:prstGeom>
          <a:noFill/>
        </p:spPr>
        <p:txBody>
          <a:bodyPr wrap="none" lIns="91440" tIns="45720" rIns="91440" bIns="45720">
            <a:spAutoFit/>
          </a:bodyPr>
          <a:lstStyle/>
          <a:p>
            <a:pPr algn="ctr"/>
            <a:r>
              <a:rPr lang="es-ES" sz="8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GRACIAS</a:t>
            </a:r>
            <a:endParaRPr lang="es-ES" sz="8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1"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1600"/>
                            </p:stCondLst>
                            <p:childTnLst>
                              <p:par>
                                <p:cTn id="11" presetID="30" presetClass="exit" presetSubtype="0" fill="hold" grpId="0" nodeType="afterEffect">
                                  <p:stCondLst>
                                    <p:cond delay="0"/>
                                  </p:stCondLst>
                                  <p:iterate type="lt">
                                    <p:tmPct val="0"/>
                                  </p:iterate>
                                  <p:childTnLst>
                                    <p:animEffect transition="out" filter="fade">
                                      <p:cBhvr>
                                        <p:cTn id="12" dur="800" accel="100000">
                                          <p:stCondLst>
                                            <p:cond delay="200"/>
                                          </p:stCondLst>
                                        </p:cTn>
                                        <p:tgtEl>
                                          <p:spTgt spid="5"/>
                                        </p:tgtEl>
                                      </p:cBhvr>
                                    </p:animEffect>
                                    <p:anim calcmode="lin" valueType="num">
                                      <p:cBhvr>
                                        <p:cTn id="13"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14" dur="200" decel="100000"/>
                                        <p:tgtEl>
                                          <p:spTgt spid="5"/>
                                        </p:tgtEl>
                                        <p:attrNameLst>
                                          <p:attrName>ppt_x</p:attrName>
                                        </p:attrNameLst>
                                      </p:cBhvr>
                                      <p:tavLst>
                                        <p:tav tm="0">
                                          <p:val>
                                            <p:strVal val="ppt_x"/>
                                          </p:val>
                                        </p:tav>
                                        <p:tav tm="100000">
                                          <p:val>
                                            <p:strVal val="ppt_x-0.05"/>
                                          </p:val>
                                        </p:tav>
                                      </p:tavLst>
                                    </p:anim>
                                    <p:anim calcmode="lin" valueType="num">
                                      <p:cBhvr>
                                        <p:cTn id="15" dur="200" decel="100000"/>
                                        <p:tgtEl>
                                          <p:spTgt spid="5"/>
                                        </p:tgtEl>
                                        <p:attrNameLst>
                                          <p:attrName>ppt_y</p:attrName>
                                        </p:attrNameLst>
                                      </p:cBhvr>
                                      <p:tavLst>
                                        <p:tav tm="0">
                                          <p:val>
                                            <p:strVal val="ppt_y"/>
                                          </p:val>
                                        </p:tav>
                                        <p:tav tm="100000">
                                          <p:val>
                                            <p:strVal val="ppt_y+0.1"/>
                                          </p:val>
                                        </p:tav>
                                      </p:tavLst>
                                    </p:anim>
                                    <p:anim calcmode="lin" valueType="num">
                                      <p:cBhvr>
                                        <p:cTn id="16"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17" dur="800" accel="100000">
                                          <p:stCondLst>
                                            <p:cond delay="200"/>
                                          </p:stCondLst>
                                        </p:cTn>
                                        <p:tgtEl>
                                          <p:spTgt spid="5"/>
                                        </p:tgtEl>
                                        <p:attrNameLst>
                                          <p:attrName>ppt_y</p:attrName>
                                        </p:attrNameLst>
                                      </p:cBhvr>
                                      <p:tavLst>
                                        <p:tav tm="0">
                                          <p:val>
                                            <p:strVal val="ppt_y"/>
                                          </p:val>
                                        </p:tav>
                                        <p:tav tm="100000">
                                          <p:val>
                                            <p:strVal val="ppt_y-0.4-0.1"/>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Cruz María\Escritorio\TEMPLO\egw1864.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214546" y="642918"/>
            <a:ext cx="4500594" cy="6153156"/>
          </a:xfrm>
          <a:prstGeom prst="ellipse">
            <a:avLst/>
          </a:prstGeom>
          <a:ln>
            <a:noFill/>
          </a:ln>
          <a:effectLst>
            <a:softEdge rad="112500"/>
          </a:effectLst>
        </p:spPr>
      </p:pic>
      <p:sp>
        <p:nvSpPr>
          <p:cNvPr id="3" name="2 Marcador de contenido"/>
          <p:cNvSpPr>
            <a:spLocks noGrp="1"/>
          </p:cNvSpPr>
          <p:nvPr>
            <p:ph idx="1"/>
          </p:nvPr>
        </p:nvSpPr>
        <p:spPr>
          <a:xfrm>
            <a:off x="428596" y="1214422"/>
            <a:ext cx="8229600" cy="4325112"/>
          </a:xfrm>
        </p:spPr>
        <p:txBody>
          <a:bodyPr>
            <a:normAutofit fontScale="92500" lnSpcReduction="10000"/>
          </a:bodyPr>
          <a:lstStyle/>
          <a:p>
            <a:pPr algn="just"/>
            <a:r>
              <a:rPr lang="es-ES" dirty="0" smtClean="0"/>
              <a:t>El templo de Dios no debe ser profanado. Las facultades de la mente y el cuerpo deben ser mantenidas en salud y que puedan ser usadas para </a:t>
            </a:r>
            <a:r>
              <a:rPr lang="es-ES" b="1" dirty="0" smtClean="0"/>
              <a:t>glorificar a Dios </a:t>
            </a:r>
            <a:r>
              <a:rPr lang="es-ES" sz="2400" b="1" dirty="0" smtClean="0"/>
              <a:t>.</a:t>
            </a:r>
            <a:r>
              <a:rPr lang="es-ES" sz="2400" dirty="0" smtClean="0"/>
              <a:t>(Manuscrito 126,1903)</a:t>
            </a:r>
            <a:endParaRPr lang="es-ES" dirty="0" smtClean="0"/>
          </a:p>
          <a:p>
            <a:pPr algn="just"/>
            <a:endParaRPr lang="es-ES" dirty="0" smtClean="0"/>
          </a:p>
          <a:p>
            <a:pPr algn="just"/>
            <a:r>
              <a:rPr lang="es-ES" b="1" i="1" u="sng" dirty="0" smtClean="0"/>
              <a:t>Debe ser nuestra ofrenda a Dios</a:t>
            </a:r>
            <a:r>
              <a:rPr lang="es-ES" dirty="0" smtClean="0"/>
              <a:t>. </a:t>
            </a:r>
          </a:p>
          <a:p>
            <a:pPr algn="just">
              <a:buNone/>
            </a:pPr>
            <a:r>
              <a:rPr lang="es-ES" dirty="0" smtClean="0"/>
              <a:t>   Así hermanos, por la tierna misericordia de Dios, os ruego que presentéis vuestro cuerpo en sacrificio vivo, santo, agradable a Dios, que es vuestro culto espiritual.(Rom.12:1).</a:t>
            </a:r>
          </a:p>
          <a:p>
            <a:pPr algn="just">
              <a:buNone/>
            </a:pPr>
            <a:r>
              <a:rPr lang="es-ES" dirty="0" smtClean="0"/>
              <a:t>   Mejor condición: física ,mental, espiritual.</a:t>
            </a:r>
            <a:endParaRPr lang="es-ES" dirty="0"/>
          </a:p>
        </p:txBody>
      </p:sp>
      <p:pic>
        <p:nvPicPr>
          <p:cNvPr id="4" name="3 Imagen" descr="2989763012_404276b947.jpg"/>
          <p:cNvPicPr>
            <a:picLocks noChangeAspect="1"/>
          </p:cNvPicPr>
          <p:nvPr/>
        </p:nvPicPr>
        <p:blipFill>
          <a:blip r:embed="rId4" cstate="print"/>
          <a:stretch>
            <a:fillRect/>
          </a:stretch>
        </p:blipFill>
        <p:spPr>
          <a:xfrm>
            <a:off x="7072330" y="5214950"/>
            <a:ext cx="1809731" cy="13572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sermon-image.jpg"/>
          <p:cNvPicPr>
            <a:picLocks noChangeAspect="1"/>
          </p:cNvPicPr>
          <p:nvPr/>
        </p:nvPicPr>
        <p:blipFill>
          <a:blip r:embed="rId3">
            <a:lum bright="70000" contrast="-70000"/>
          </a:blip>
          <a:stretch>
            <a:fillRect/>
          </a:stretch>
        </p:blipFill>
        <p:spPr>
          <a:xfrm>
            <a:off x="1500166" y="857232"/>
            <a:ext cx="6540233" cy="5500726"/>
          </a:xfrm>
          <a:prstGeom prst="rect">
            <a:avLst/>
          </a:prstGeom>
        </p:spPr>
      </p:pic>
      <p:sp>
        <p:nvSpPr>
          <p:cNvPr id="2" name="1 Título"/>
          <p:cNvSpPr>
            <a:spLocks noGrp="1"/>
          </p:cNvSpPr>
          <p:nvPr>
            <p:ph type="title"/>
          </p:nvPr>
        </p:nvSpPr>
        <p:spPr>
          <a:xfrm>
            <a:off x="9572660" y="3071810"/>
            <a:ext cx="9144000" cy="1143000"/>
          </a:xfrm>
        </p:spPr>
        <p:txBody>
          <a:bodyPr>
            <a:noAutofit/>
          </a:bodyPr>
          <a:lstStyle/>
          <a:p>
            <a:pPr algn="ctr"/>
            <a:r>
              <a:rPr lang="es-E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E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A través de que medio el Señor nos provee la luz para alcanzar una perfecta mayordomía del  templo</a:t>
            </a:r>
            <a:r>
              <a:rPr lang="es-E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 </a:t>
            </a:r>
            <a:r>
              <a:rPr lang="es-E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s-E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Marcador de contenido"/>
          <p:cNvSpPr>
            <a:spLocks noGrp="1"/>
          </p:cNvSpPr>
          <p:nvPr>
            <p:ph idx="1"/>
          </p:nvPr>
        </p:nvSpPr>
        <p:spPr>
          <a:xfrm>
            <a:off x="500034" y="6858000"/>
            <a:ext cx="8229600" cy="3352808"/>
          </a:xfrm>
        </p:spPr>
        <p:txBody>
          <a:bodyPr>
            <a:noAutofit/>
          </a:bodyPr>
          <a:lstStyle/>
          <a:p>
            <a:pPr algn="just">
              <a:buNone/>
            </a:pPr>
            <a:r>
              <a:rPr lang="es-ES" sz="3600" i="1" dirty="0" smtClean="0">
                <a:solidFill>
                  <a:srgbClr val="002060"/>
                </a:solidFill>
                <a:effectLst>
                  <a:outerShdw blurRad="38100" dist="38100" dir="2700000" algn="tl">
                    <a:srgbClr val="000000">
                      <a:alpha val="43137"/>
                    </a:srgbClr>
                  </a:outerShdw>
                </a:effectLst>
              </a:rPr>
              <a:t>Reforma pro salud</a:t>
            </a:r>
            <a:r>
              <a:rPr lang="es-ES" sz="3600" dirty="0" smtClean="0">
                <a:solidFill>
                  <a:srgbClr val="002060"/>
                </a:solidFill>
                <a:effectLst>
                  <a:outerShdw blurRad="38100" dist="38100" dir="2700000" algn="tl">
                    <a:srgbClr val="000000">
                      <a:alpha val="43137"/>
                    </a:srgbClr>
                  </a:outerShdw>
                </a:effectLst>
              </a:rPr>
              <a:t>. Es hablar de temperancia(comer, beber, vestir, etc.) es hablar de control  hábitos , apetitos, domino propio (buen uso y control sobre las cosas).</a:t>
            </a:r>
          </a:p>
          <a:p>
            <a:pPr algn="just">
              <a:buNone/>
            </a:pPr>
            <a:r>
              <a:rPr lang="es-ES" sz="3600" dirty="0" smtClean="0">
                <a:solidFill>
                  <a:srgbClr val="002060"/>
                </a:solidFill>
                <a:effectLst>
                  <a:outerShdw blurRad="38100" dist="38100" dir="2700000" algn="tl">
                    <a:srgbClr val="000000">
                      <a:alpha val="43137"/>
                    </a:srgbClr>
                  </a:outerShdw>
                </a:effectLst>
                <a:latin typeface="Britannic Bold" pitchFamily="34" charset="0"/>
              </a:rPr>
              <a:t>1Corintios 6:12.</a:t>
            </a:r>
            <a:r>
              <a:rPr lang="es-ES" sz="3600" dirty="0" smtClean="0">
                <a:solidFill>
                  <a:srgbClr val="002060"/>
                </a:solidFill>
                <a:effectLst>
                  <a:outerShdw blurRad="38100" dist="38100" dir="2700000" algn="tl">
                    <a:srgbClr val="000000">
                      <a:alpha val="43137"/>
                    </a:srgbClr>
                  </a:outerShdw>
                </a:effectLst>
              </a:rPr>
              <a:t> Alguien dirá:  “Todo me es permitido.” Pero no todo es provechoso.“Todo es permitido”, pero no me dejare dominar por nada.</a:t>
            </a:r>
            <a:endParaRPr lang="es-ES" sz="3600" dirty="0">
              <a:solidFill>
                <a:srgbClr val="002060"/>
              </a:solidFill>
              <a:effectLst>
                <a:outerShdw blurRad="38100" dist="38100" dir="2700000" algn="tl">
                  <a:srgbClr val="000000">
                    <a:alpha val="43137"/>
                  </a:srgbClr>
                </a:outerShdw>
              </a:effectLst>
            </a:endParaRPr>
          </a:p>
        </p:txBody>
      </p:sp>
      <p:sp>
        <p:nvSpPr>
          <p:cNvPr id="4" name="3 Rectángulo"/>
          <p:cNvSpPr/>
          <p:nvPr/>
        </p:nvSpPr>
        <p:spPr>
          <a:xfrm>
            <a:off x="112110" y="-2728223"/>
            <a:ext cx="9284336" cy="2585323"/>
          </a:xfrm>
          <a:prstGeom prst="rect">
            <a:avLst/>
          </a:prstGeom>
        </p:spPr>
        <p:txBody>
          <a:bodyPr wrap="none">
            <a:spAutoFit/>
          </a:bodyPr>
          <a:lstStyle/>
          <a:p>
            <a:pPr algn="ctr"/>
            <a:r>
              <a:rPr lang="es-ES" sz="6600" dirty="0" smtClean="0">
                <a:solidFill>
                  <a:srgbClr val="002060"/>
                </a:solidFill>
              </a:rPr>
              <a:t>A través </a:t>
            </a:r>
            <a:r>
              <a:rPr lang="es-ES" sz="5400" dirty="0" smtClean="0">
                <a:solidFill>
                  <a:srgbClr val="002060"/>
                </a:solidFill>
              </a:rPr>
              <a:t>de la </a:t>
            </a:r>
            <a:endParaRPr lang="es-ES" sz="6600" dirty="0" smtClean="0">
              <a:solidFill>
                <a:srgbClr val="002060"/>
              </a:solidFill>
            </a:endParaRPr>
          </a:p>
          <a:p>
            <a:pPr algn="ctr"/>
            <a:r>
              <a:rPr lang="es-ES" sz="9600" dirty="0" smtClean="0">
                <a:solidFill>
                  <a:srgbClr val="002060"/>
                </a:solidFill>
                <a:effectLst>
                  <a:reflection blurRad="6350" stA="55000" endA="300" endPos="45500" dir="5400000" sy="-100000" algn="bl" rotWithShape="0"/>
                </a:effectLst>
                <a:latin typeface="Bernard MT Condensed" pitchFamily="18" charset="0"/>
              </a:rPr>
              <a:t>Reforma pro salud </a:t>
            </a:r>
            <a:endParaRPr lang="es-ES" sz="9600" dirty="0">
              <a:solidFill>
                <a:srgbClr val="002060"/>
              </a:solidFill>
              <a:effectLst>
                <a:reflection blurRad="6350" stA="55000" endA="300" endPos="45500" dir="5400000" sy="-100000" algn="bl" rotWithShape="0"/>
              </a:effectLst>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iterate type="lt">
                                    <p:tmPct val="0"/>
                                  </p:iterate>
                                  <p:childTnLst>
                                    <p:animMotion origin="layout" path="M 2.5E-6 0 L -1.03125 0 " pathEditMode="relative" rAng="0" ptsTypes="AA">
                                      <p:cBhvr>
                                        <p:cTn id="6" dur="2000" fill="hold"/>
                                        <p:tgtEl>
                                          <p:spTgt spid="2"/>
                                        </p:tgtEl>
                                        <p:attrNameLst>
                                          <p:attrName>ppt_x</p:attrName>
                                          <p:attrName>ppt_y</p:attrName>
                                        </p:attrNameLst>
                                      </p:cBhvr>
                                      <p:rCtr x="-516" y="0"/>
                                    </p:animMotion>
                                  </p:childTnLst>
                                </p:cTn>
                              </p:par>
                            </p:childTnLst>
                          </p:cTn>
                        </p:par>
                        <p:par>
                          <p:cTn id="7" fill="hold">
                            <p:stCondLst>
                              <p:cond delay="2000"/>
                            </p:stCondLst>
                            <p:childTnLst>
                              <p:par>
                                <p:cTn id="8" presetID="36" presetClass="emph" presetSubtype="0" fill="hold" grpId="2" nodeType="afterEffect">
                                  <p:stCondLst>
                                    <p:cond delay="0"/>
                                  </p:stCondLst>
                                  <p:iterate type="lt">
                                    <p:tmPct val="10000"/>
                                  </p:iterate>
                                  <p:childTnLst>
                                    <p:animScale>
                                      <p:cBhvr>
                                        <p:cTn id="9" dur="250" autoRev="1" fill="hold">
                                          <p:stCondLst>
                                            <p:cond delay="0"/>
                                          </p:stCondLst>
                                        </p:cTn>
                                        <p:tgtEl>
                                          <p:spTgt spid="2"/>
                                        </p:tgtEl>
                                      </p:cBhvr>
                                      <p:to x="80000" y="100000"/>
                                    </p:animScale>
                                    <p:anim by="(#ppt_w*0.10)" calcmode="lin" valueType="num">
                                      <p:cBhvr>
                                        <p:cTn id="10" dur="250" autoRev="1" fill="hold">
                                          <p:stCondLst>
                                            <p:cond delay="0"/>
                                          </p:stCondLst>
                                        </p:cTn>
                                        <p:tgtEl>
                                          <p:spTgt spid="2"/>
                                        </p:tgtEl>
                                        <p:attrNameLst>
                                          <p:attrName>ppt_x</p:attrName>
                                        </p:attrNameLst>
                                      </p:cBhvr>
                                    </p:anim>
                                    <p:anim by="(-#ppt_w*0.10)" calcmode="lin" valueType="num">
                                      <p:cBhvr>
                                        <p:cTn id="11" dur="250" autoRev="1" fill="hold">
                                          <p:stCondLst>
                                            <p:cond delay="0"/>
                                          </p:stCondLst>
                                        </p:cTn>
                                        <p:tgtEl>
                                          <p:spTgt spid="2"/>
                                        </p:tgtEl>
                                        <p:attrNameLst>
                                          <p:attrName>ppt_y</p:attrName>
                                        </p:attrNameLst>
                                      </p:cBhvr>
                                    </p:anim>
                                    <p:animRot by="-480000">
                                      <p:cBhvr>
                                        <p:cTn id="12" dur="250" autoRev="1" fill="hold">
                                          <p:stCondLst>
                                            <p:cond delay="0"/>
                                          </p:stCondLst>
                                        </p:cTn>
                                        <p:tgtEl>
                                          <p:spTgt spid="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7" presetClass="exit" presetSubtype="4" fill="hold" grpId="1" nodeType="clickEffect">
                                  <p:stCondLst>
                                    <p:cond delay="0"/>
                                  </p:stCondLst>
                                  <p:iterate type="lt">
                                    <p:tmPct val="0"/>
                                  </p:iterate>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par>
                                <p:cTn id="19" presetID="0" presetClass="path" presetSubtype="0" accel="50000" decel="50000" fill="hold" nodeType="withEffect">
                                  <p:stCondLst>
                                    <p:cond delay="0"/>
                                  </p:stCondLst>
                                  <p:iterate type="lt">
                                    <p:tmPct val="0"/>
                                  </p:iterate>
                                  <p:childTnLst>
                                    <p:animMotion origin="layout" path="M -3.88889E-6 1.11111E-6 L -0.00295 0.68634 " pathEditMode="relative" rAng="0" ptsTypes="AA">
                                      <p:cBhvr>
                                        <p:cTn id="20" dur="500" fill="hold"/>
                                        <p:tgtEl>
                                          <p:spTgt spid="4"/>
                                        </p:tgtEl>
                                        <p:attrNameLst>
                                          <p:attrName>ppt_x</p:attrName>
                                          <p:attrName>ppt_y</p:attrName>
                                        </p:attrNameLst>
                                      </p:cBhvr>
                                      <p:rCtr x="-2" y="343"/>
                                    </p:animMotion>
                                  </p:childTnLst>
                                </p:cTn>
                              </p:par>
                            </p:childTnLst>
                          </p:cTn>
                        </p:par>
                      </p:childTnLst>
                    </p:cTn>
                  </p:par>
                  <p:par>
                    <p:cTn id="21" fill="hold">
                      <p:stCondLst>
                        <p:cond delay="indefinite"/>
                      </p:stCondLst>
                      <p:childTnLst>
                        <p:par>
                          <p:cTn id="22" fill="hold">
                            <p:stCondLst>
                              <p:cond delay="0"/>
                            </p:stCondLst>
                            <p:childTnLst>
                              <p:par>
                                <p:cTn id="23" presetID="40" presetClass="exit" presetSubtype="0" fill="hold" nodeType="clickEffect">
                                  <p:stCondLst>
                                    <p:cond delay="0"/>
                                  </p:stCondLst>
                                  <p:iterate type="lt">
                                    <p:tmPct val="10000"/>
                                  </p:iterate>
                                  <p:childTnLst>
                                    <p:animEffect transition="out" filter="fade">
                                      <p:cBhvr>
                                        <p:cTn id="24" dur="500"/>
                                        <p:tgtEl>
                                          <p:spTgt spid="4"/>
                                        </p:tgtEl>
                                      </p:cBhvr>
                                    </p:animEffect>
                                    <p:anim calcmode="lin" valueType="num">
                                      <p:cBhvr>
                                        <p:cTn id="25" dur="500"/>
                                        <p:tgtEl>
                                          <p:spTgt spid="4"/>
                                        </p:tgtEl>
                                        <p:attrNameLst>
                                          <p:attrName>ppt_x</p:attrName>
                                        </p:attrNameLst>
                                      </p:cBhvr>
                                      <p:tavLst>
                                        <p:tav tm="0">
                                          <p:val>
                                            <p:strVal val="ppt_x"/>
                                          </p:val>
                                        </p:tav>
                                        <p:tav tm="100000">
                                          <p:val>
                                            <p:strVal val="ppt_x-.1"/>
                                          </p:val>
                                        </p:tav>
                                      </p:tavLst>
                                    </p:anim>
                                    <p:anim calcmode="lin" valueType="num">
                                      <p:cBhvr>
                                        <p:cTn id="26" dur="500"/>
                                        <p:tgtEl>
                                          <p:spTgt spid="4"/>
                                        </p:tgtEl>
                                        <p:attrNameLst>
                                          <p:attrName>ppt_y</p:attrName>
                                        </p:attrNameLst>
                                      </p:cBhvr>
                                      <p:tavLst>
                                        <p:tav tm="0">
                                          <p:val>
                                            <p:strVal val="ppt_y"/>
                                          </p:val>
                                        </p:tav>
                                        <p:tav tm="100000">
                                          <p:val>
                                            <p:strVal val="ppt_y"/>
                                          </p:val>
                                        </p:tav>
                                      </p:tavLst>
                                    </p:anim>
                                    <p:set>
                                      <p:cBhvr>
                                        <p:cTn id="27" dur="1" fill="hold">
                                          <p:stCondLst>
                                            <p:cond delay="499"/>
                                          </p:stCondLst>
                                        </p:cTn>
                                        <p:tgtEl>
                                          <p:spTgt spid="4"/>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par>
                          <p:cTn id="31" fill="hold">
                            <p:stCondLst>
                              <p:cond delay="2000"/>
                            </p:stCondLst>
                            <p:childTnLst>
                              <p:par>
                                <p:cTn id="32" presetID="0" presetClass="path" presetSubtype="0" accel="50000" decel="50000" fill="hold" grpId="0" nodeType="afterEffect">
                                  <p:stCondLst>
                                    <p:cond delay="0"/>
                                  </p:stCondLst>
                                  <p:childTnLst>
                                    <p:animMotion origin="layout" path="M 3.33333E-6 3.33333E-6 L -0.00087 -0.7926 " pathEditMode="relative" rAng="0" ptsTypes="AA">
                                      <p:cBhvr>
                                        <p:cTn id="33" dur="2000" fill="hold"/>
                                        <p:tgtEl>
                                          <p:spTgt spid="3">
                                            <p:txEl>
                                              <p:pRg st="0" end="0"/>
                                            </p:txEl>
                                          </p:spTgt>
                                        </p:tgtEl>
                                        <p:attrNameLst>
                                          <p:attrName>ppt_x</p:attrName>
                                          <p:attrName>ppt_y</p:attrName>
                                        </p:attrNameLst>
                                      </p:cBhvr>
                                      <p:rCtr x="-1" y="-396"/>
                                    </p:animMotion>
                                  </p:childTnLst>
                                </p:cTn>
                              </p:par>
                            </p:childTnLst>
                          </p:cTn>
                        </p:par>
                        <p:par>
                          <p:cTn id="34" fill="hold">
                            <p:stCondLst>
                              <p:cond delay="4000"/>
                            </p:stCondLst>
                            <p:childTnLst>
                              <p:par>
                                <p:cTn id="35" presetID="0" presetClass="path" presetSubtype="0" accel="50000" decel="50000" fill="hold" grpId="0" nodeType="afterEffect">
                                  <p:stCondLst>
                                    <p:cond delay="0"/>
                                  </p:stCondLst>
                                  <p:childTnLst>
                                    <p:animMotion origin="layout" path="M 3.33333E-6 -2.22222E-6 L -0.00087 -0.79305 " pathEditMode="relative" rAng="0" ptsTypes="AA">
                                      <p:cBhvr>
                                        <p:cTn id="36" dur="2000" fill="hold"/>
                                        <p:tgtEl>
                                          <p:spTgt spid="3">
                                            <p:txEl>
                                              <p:pRg st="1" end="1"/>
                                            </p:txEl>
                                          </p:spTgt>
                                        </p:tgtEl>
                                        <p:attrNameLst>
                                          <p:attrName>ppt_x</p:attrName>
                                          <p:attrName>ppt_y</p:attrName>
                                        </p:attrNameLst>
                                      </p:cBhvr>
                                      <p:rCtr x="-1" y="-397"/>
                                    </p:animMotion>
                                  </p:childTnLst>
                                </p:cTn>
                              </p:par>
                            </p:childTnLst>
                          </p:cTn>
                        </p:par>
                      </p:childTnLst>
                    </p:cTn>
                  </p:par>
                  <p:par>
                    <p:cTn id="37" fill="hold">
                      <p:stCondLst>
                        <p:cond delay="indefinite"/>
                      </p:stCondLst>
                      <p:childTnLst>
                        <p:par>
                          <p:cTn id="38" fill="hold">
                            <p:stCondLst>
                              <p:cond delay="0"/>
                            </p:stCondLst>
                            <p:childTnLst>
                              <p:par>
                                <p:cTn id="39" presetID="37" presetClass="exit" presetSubtype="0" fill="hold" grpId="1" nodeType="clickEffect">
                                  <p:stCondLst>
                                    <p:cond delay="0"/>
                                  </p:stCondLst>
                                  <p:childTnLst>
                                    <p:animEffect transition="out" filter="fade">
                                      <p:cBhvr>
                                        <p:cTn id="40" dur="2000"/>
                                        <p:tgtEl>
                                          <p:spTgt spid="3">
                                            <p:txEl>
                                              <p:pRg st="0" end="0"/>
                                            </p:txEl>
                                          </p:spTgt>
                                        </p:tgtEl>
                                      </p:cBhvr>
                                    </p:animEffect>
                                    <p:anim calcmode="lin" valueType="num">
                                      <p:cBhvr>
                                        <p:cTn id="41" dur="2000"/>
                                        <p:tgtEl>
                                          <p:spTgt spid="3">
                                            <p:txEl>
                                              <p:pRg st="0" end="0"/>
                                            </p:txEl>
                                          </p:spTgt>
                                        </p:tgtEl>
                                        <p:attrNameLst>
                                          <p:attrName>ppt_x</p:attrName>
                                        </p:attrNameLst>
                                      </p:cBhvr>
                                      <p:tavLst>
                                        <p:tav tm="0">
                                          <p:val>
                                            <p:strVal val="ppt_x"/>
                                          </p:val>
                                        </p:tav>
                                        <p:tav tm="100000">
                                          <p:val>
                                            <p:strVal val="ppt_x"/>
                                          </p:val>
                                        </p:tav>
                                      </p:tavLst>
                                    </p:anim>
                                    <p:anim calcmode="lin" valueType="num">
                                      <p:cBhvr>
                                        <p:cTn id="42" dur="2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43" dur="1800" accel="100000">
                                          <p:stCondLst>
                                            <p:cond delay="200"/>
                                          </p:stCondLst>
                                        </p:cTn>
                                        <p:tgtEl>
                                          <p:spTgt spid="3">
                                            <p:txEl>
                                              <p:pRg st="0" end="0"/>
                                            </p:txEl>
                                          </p:spTgt>
                                        </p:tgtEl>
                                        <p:attrNameLst>
                                          <p:attrName>ppt_y</p:attrName>
                                        </p:attrNameLst>
                                      </p:cBhvr>
                                      <p:tavLst>
                                        <p:tav tm="0">
                                          <p:val>
                                            <p:strVal val="ppt_y"/>
                                          </p:val>
                                        </p:tav>
                                        <p:tav tm="100000">
                                          <p:val>
                                            <p:strVal val="ppt_y+1"/>
                                          </p:val>
                                        </p:tav>
                                      </p:tavLst>
                                    </p:anim>
                                    <p:set>
                                      <p:cBhvr>
                                        <p:cTn id="44" dur="1" fill="hold">
                                          <p:stCondLst>
                                            <p:cond delay="1999"/>
                                          </p:stCondLst>
                                        </p:cTn>
                                        <p:tgtEl>
                                          <p:spTgt spid="3">
                                            <p:txEl>
                                              <p:pRg st="0" end="0"/>
                                            </p:txEl>
                                          </p:spTgt>
                                        </p:tgtEl>
                                        <p:attrNameLst>
                                          <p:attrName>style.visibility</p:attrName>
                                        </p:attrNameLst>
                                      </p:cBhvr>
                                      <p:to>
                                        <p:strVal val="hidden"/>
                                      </p:to>
                                    </p:set>
                                  </p:childTnLst>
                                </p:cTn>
                              </p:par>
                              <p:par>
                                <p:cTn id="45" presetID="37" presetClass="exit" presetSubtype="0" fill="hold" grpId="1" nodeType="withEffect">
                                  <p:stCondLst>
                                    <p:cond delay="0"/>
                                  </p:stCondLst>
                                  <p:childTnLst>
                                    <p:animEffect transition="out" filter="fade">
                                      <p:cBhvr>
                                        <p:cTn id="46" dur="2000"/>
                                        <p:tgtEl>
                                          <p:spTgt spid="3">
                                            <p:txEl>
                                              <p:pRg st="1" end="1"/>
                                            </p:txEl>
                                          </p:spTgt>
                                        </p:tgtEl>
                                      </p:cBhvr>
                                    </p:animEffect>
                                    <p:anim calcmode="lin" valueType="num">
                                      <p:cBhvr>
                                        <p:cTn id="47" dur="2000"/>
                                        <p:tgtEl>
                                          <p:spTgt spid="3">
                                            <p:txEl>
                                              <p:pRg st="1" end="1"/>
                                            </p:txEl>
                                          </p:spTgt>
                                        </p:tgtEl>
                                        <p:attrNameLst>
                                          <p:attrName>ppt_x</p:attrName>
                                        </p:attrNameLst>
                                      </p:cBhvr>
                                      <p:tavLst>
                                        <p:tav tm="0">
                                          <p:val>
                                            <p:strVal val="ppt_x"/>
                                          </p:val>
                                        </p:tav>
                                        <p:tav tm="100000">
                                          <p:val>
                                            <p:strVal val="ppt_x"/>
                                          </p:val>
                                        </p:tav>
                                      </p:tavLst>
                                    </p:anim>
                                    <p:anim calcmode="lin" valueType="num">
                                      <p:cBhvr>
                                        <p:cTn id="48" dur="2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49" dur="1800" accel="100000">
                                          <p:stCondLst>
                                            <p:cond delay="200"/>
                                          </p:stCondLst>
                                        </p:cTn>
                                        <p:tgtEl>
                                          <p:spTgt spid="3">
                                            <p:txEl>
                                              <p:pRg st="1" end="1"/>
                                            </p:txEl>
                                          </p:spTgt>
                                        </p:tgtEl>
                                        <p:attrNameLst>
                                          <p:attrName>ppt_y</p:attrName>
                                        </p:attrNameLst>
                                      </p:cBhvr>
                                      <p:tavLst>
                                        <p:tav tm="0">
                                          <p:val>
                                            <p:strVal val="ppt_y"/>
                                          </p:val>
                                        </p:tav>
                                        <p:tav tm="100000">
                                          <p:val>
                                            <p:strVal val="ppt_y+1"/>
                                          </p:val>
                                        </p:tav>
                                      </p:tavLst>
                                    </p:anim>
                                    <p:set>
                                      <p:cBhvr>
                                        <p:cTn id="50"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uiExpand="1"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4546" y="1071546"/>
            <a:ext cx="6143668" cy="1066800"/>
          </a:xfrm>
        </p:spPr>
        <p:txBody>
          <a:bodyPr>
            <a:normAutofit/>
          </a:bodyPr>
          <a:lstStyle/>
          <a:p>
            <a:r>
              <a:rPr lang="es-ES" sz="6000" dirty="0" smtClean="0">
                <a:solidFill>
                  <a:srgbClr val="002060"/>
                </a:solidFill>
                <a:effectLst>
                  <a:outerShdw blurRad="38100" dist="38100" dir="2700000" algn="tl">
                    <a:srgbClr val="000000">
                      <a:alpha val="43137"/>
                    </a:srgbClr>
                  </a:outerShdw>
                  <a:reflection blurRad="6350" stA="55000" endA="300" endPos="45500" dir="5400000" sy="-100000" algn="bl" rotWithShape="0"/>
                </a:effectLst>
              </a:rPr>
              <a:t>TEMPERANCIA</a:t>
            </a:r>
            <a:endParaRPr lang="es-ES" sz="6000" dirty="0">
              <a:solidFill>
                <a:srgbClr val="00206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4" name="1 Título"/>
          <p:cNvSpPr txBox="1">
            <a:spLocks/>
          </p:cNvSpPr>
          <p:nvPr/>
        </p:nvSpPr>
        <p:spPr>
          <a:xfrm>
            <a:off x="1714480" y="5286388"/>
            <a:ext cx="6143668"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6000" b="0" i="0" u="none" strike="noStrike" kern="1200" cap="none" spc="0" normalizeH="0" baseline="0" noProof="0" dirty="0" smtClean="0">
                <a:ln>
                  <a:noFill/>
                </a:ln>
                <a:solidFill>
                  <a:srgbClr val="002060"/>
                </a:solidFill>
                <a:effectLst>
                  <a:outerShdw blurRad="38100" dist="38100" dir="2700000" algn="tl">
                    <a:srgbClr val="000000">
                      <a:alpha val="43137"/>
                    </a:srgbClr>
                  </a:outerShdw>
                  <a:reflection blurRad="6350" stA="55000" endA="300" endPos="45500" dir="5400000" sy="-100000" algn="bl" rotWithShape="0"/>
                </a:effectLst>
                <a:uLnTx/>
                <a:uFillTx/>
                <a:latin typeface="+mj-lt"/>
                <a:ea typeface="+mj-ea"/>
                <a:cs typeface="+mj-cs"/>
              </a:rPr>
              <a:t>INTEMPERANCIA</a:t>
            </a:r>
            <a:endParaRPr kumimoji="0" lang="es-ES" sz="6000" b="0" i="0" u="none" strike="noStrike" kern="1200" cap="none" spc="0" normalizeH="0" baseline="0" noProof="0" dirty="0">
              <a:ln>
                <a:noFill/>
              </a:ln>
              <a:solidFill>
                <a:srgbClr val="002060"/>
              </a:solidFill>
              <a:effectLst>
                <a:outerShdw blurRad="38100" dist="38100" dir="2700000" algn="tl">
                  <a:srgbClr val="000000">
                    <a:alpha val="43137"/>
                  </a:srgbClr>
                </a:outerShdw>
                <a:reflection blurRad="6350" stA="55000" endA="300" endPos="45500" dir="5400000" sy="-100000" algn="bl" rotWithShape="0"/>
              </a:effectLst>
              <a:uLnTx/>
              <a:uFillTx/>
              <a:latin typeface="+mj-lt"/>
              <a:ea typeface="+mj-ea"/>
              <a:cs typeface="+mj-cs"/>
            </a:endParaRPr>
          </a:p>
        </p:txBody>
      </p:sp>
      <p:sp>
        <p:nvSpPr>
          <p:cNvPr id="6" name="5 Distinto de"/>
          <p:cNvSpPr/>
          <p:nvPr/>
        </p:nvSpPr>
        <p:spPr>
          <a:xfrm>
            <a:off x="2643174" y="2571744"/>
            <a:ext cx="3643338" cy="178595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par>
                                <p:cTn id="14" presetID="51" presetClass="entr" presetSubtype="0" fill="hold" grpId="1"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93" decel="100000"/>
                                        <p:tgtEl>
                                          <p:spTgt spid="4"/>
                                        </p:tgtEl>
                                      </p:cBhvr>
                                    </p:animEffect>
                                    <p:animScale>
                                      <p:cBhvr>
                                        <p:cTn id="17" dur="193" decel="100000"/>
                                        <p:tgtEl>
                                          <p:spTgt spid="4"/>
                                        </p:tgtEl>
                                      </p:cBhvr>
                                      <p:from x="10000" y="10000"/>
                                      <p:to x="200000" y="450000"/>
                                    </p:animScale>
                                    <p:animScale>
                                      <p:cBhvr>
                                        <p:cTn id="18" dur="308" accel="100000" fill="hold">
                                          <p:stCondLst>
                                            <p:cond delay="193"/>
                                          </p:stCondLst>
                                        </p:cTn>
                                        <p:tgtEl>
                                          <p:spTgt spid="4"/>
                                        </p:tgtEl>
                                      </p:cBhvr>
                                      <p:from x="200000" y="450000"/>
                                      <p:to x="100000" y="100000"/>
                                    </p:animScale>
                                    <p:set>
                                      <p:cBhvr>
                                        <p:cTn id="19" dur="193" fill="hold"/>
                                        <p:tgtEl>
                                          <p:spTgt spid="4"/>
                                        </p:tgtEl>
                                        <p:attrNameLst>
                                          <p:attrName>ppt_x</p:attrName>
                                        </p:attrNameLst>
                                      </p:cBhvr>
                                      <p:to>
                                        <p:strVal val="(0.5)"/>
                                      </p:to>
                                    </p:set>
                                    <p:anim from="(0.5)" to="(#ppt_x)" calcmode="lin" valueType="num">
                                      <p:cBhvr>
                                        <p:cTn id="20" dur="308" accel="100000" fill="hold">
                                          <p:stCondLst>
                                            <p:cond delay="193"/>
                                          </p:stCondLst>
                                        </p:cTn>
                                        <p:tgtEl>
                                          <p:spTgt spid="4"/>
                                        </p:tgtEl>
                                        <p:attrNameLst>
                                          <p:attrName>ppt_x</p:attrName>
                                        </p:attrNameLst>
                                      </p:cBhvr>
                                    </p:anim>
                                    <p:set>
                                      <p:cBhvr>
                                        <p:cTn id="21" dur="193" fill="hold"/>
                                        <p:tgtEl>
                                          <p:spTgt spid="4"/>
                                        </p:tgtEl>
                                        <p:attrNameLst>
                                          <p:attrName>ppt_y</p:attrName>
                                        </p:attrNameLst>
                                      </p:cBhvr>
                                      <p:to>
                                        <p:strVal val="(#ppt_y+0.4)"/>
                                      </p:to>
                                    </p:set>
                                    <p:anim from="(#ppt_y+0.4)" to="(#ppt_y)" calcmode="lin" valueType="num">
                                      <p:cBhvr>
                                        <p:cTn id="22" dur="308" accel="100000" fill="hold">
                                          <p:stCondLst>
                                            <p:cond delay="193"/>
                                          </p:stCondLst>
                                        </p:cTn>
                                        <p:tgtEl>
                                          <p:spTgt spid="4"/>
                                        </p:tgtEl>
                                        <p:attrNameLst>
                                          <p:attrName>ppt_y</p:attrName>
                                        </p:attrNameLst>
                                      </p:cBhvr>
                                    </p:anim>
                                  </p:childTnLst>
                                </p:cTn>
                              </p:par>
                            </p:childTnLst>
                          </p:cTn>
                        </p:par>
                        <p:par>
                          <p:cTn id="23" fill="hold">
                            <p:stCondLst>
                              <p:cond delay="1000"/>
                            </p:stCondLst>
                            <p:childTnLst>
                              <p:par>
                                <p:cTn id="24" presetID="27" presetClass="emph" presetSubtype="0" repeatCount="3000" fill="hold" grpId="0" nodeType="afterEffect">
                                  <p:stCondLst>
                                    <p:cond delay="0"/>
                                  </p:stCondLst>
                                  <p:childTnLst>
                                    <p:animClr clrSpc="rgb">
                                      <p:cBhvr override="childStyle">
                                        <p:cTn id="25" dur="500" autoRev="1" fill="hold"/>
                                        <p:tgtEl>
                                          <p:spTgt spid="2"/>
                                        </p:tgtEl>
                                        <p:attrNameLst>
                                          <p:attrName>style.color</p:attrName>
                                        </p:attrNameLst>
                                      </p:cBhvr>
                                      <p:to>
                                        <a:schemeClr val="bg1"/>
                                      </p:to>
                                    </p:animClr>
                                    <p:animClr clrSpc="rgb">
                                      <p:cBhvr>
                                        <p:cTn id="26" dur="500" autoRev="1" fill="hold"/>
                                        <p:tgtEl>
                                          <p:spTgt spid="2"/>
                                        </p:tgtEl>
                                        <p:attrNameLst>
                                          <p:attrName>fillcolor</p:attrName>
                                        </p:attrNameLst>
                                      </p:cBhvr>
                                      <p:to>
                                        <a:schemeClr val="bg1"/>
                                      </p:to>
                                    </p:animClr>
                                    <p:set>
                                      <p:cBhvr>
                                        <p:cTn id="27" dur="500" autoRev="1" fill="hold"/>
                                        <p:tgtEl>
                                          <p:spTgt spid="2"/>
                                        </p:tgtEl>
                                        <p:attrNameLst>
                                          <p:attrName>fill.type</p:attrName>
                                        </p:attrNameLst>
                                      </p:cBhvr>
                                      <p:to>
                                        <p:strVal val="solid"/>
                                      </p:to>
                                    </p:set>
                                    <p:set>
                                      <p:cBhvr>
                                        <p:cTn id="28" dur="500" autoRev="1" fill="hold"/>
                                        <p:tgtEl>
                                          <p:spTgt spid="2"/>
                                        </p:tgtEl>
                                        <p:attrNameLst>
                                          <p:attrName>fill.on</p:attrName>
                                        </p:attrNameLst>
                                      </p:cBhvr>
                                      <p:to>
                                        <p:strVal val="true"/>
                                      </p:to>
                                    </p:set>
                                  </p:childTnLst>
                                </p:cTn>
                              </p:par>
                              <p:par>
                                <p:cTn id="29" presetID="27" presetClass="emph" presetSubtype="0" repeatCount="3000" fill="hold" grpId="0" nodeType="withEffect">
                                  <p:stCondLst>
                                    <p:cond delay="0"/>
                                  </p:stCondLst>
                                  <p:childTnLst>
                                    <p:animClr clrSpc="rgb">
                                      <p:cBhvr override="childStyle">
                                        <p:cTn id="30" dur="500" autoRev="1" fill="hold"/>
                                        <p:tgtEl>
                                          <p:spTgt spid="4"/>
                                        </p:tgtEl>
                                        <p:attrNameLst>
                                          <p:attrName>style.color</p:attrName>
                                        </p:attrNameLst>
                                      </p:cBhvr>
                                      <p:to>
                                        <a:schemeClr val="bg1"/>
                                      </p:to>
                                    </p:animClr>
                                    <p:animClr clrSpc="rgb">
                                      <p:cBhvr>
                                        <p:cTn id="31" dur="500" autoRev="1" fill="hold"/>
                                        <p:tgtEl>
                                          <p:spTgt spid="4"/>
                                        </p:tgtEl>
                                        <p:attrNameLst>
                                          <p:attrName>fillcolor</p:attrName>
                                        </p:attrNameLst>
                                      </p:cBhvr>
                                      <p:to>
                                        <a:schemeClr val="bg1"/>
                                      </p:to>
                                    </p:animClr>
                                    <p:set>
                                      <p:cBhvr>
                                        <p:cTn id="32" dur="500" autoRev="1" fill="hold"/>
                                        <p:tgtEl>
                                          <p:spTgt spid="4"/>
                                        </p:tgtEl>
                                        <p:attrNameLst>
                                          <p:attrName>fill.type</p:attrName>
                                        </p:attrNameLst>
                                      </p:cBhvr>
                                      <p:to>
                                        <p:strVal val="solid"/>
                                      </p:to>
                                    </p:set>
                                    <p:set>
                                      <p:cBhvr>
                                        <p:cTn id="33" dur="500" autoRev="1" fill="hold"/>
                                        <p:tgtEl>
                                          <p:spTgt spid="4"/>
                                        </p:tgtEl>
                                        <p:attrNameLst>
                                          <p:attrName>fill.on</p:attrName>
                                        </p:attrNameLst>
                                      </p:cBhvr>
                                      <p:to>
                                        <p:strVal val="true"/>
                                      </p:to>
                                    </p:set>
                                  </p:childTnLst>
                                </p:cTn>
                              </p:par>
                              <p:par>
                                <p:cTn id="34" presetID="27" presetClass="emph" presetSubtype="0" repeatCount="10000" fill="hold" grpId="0" nodeType="withEffect">
                                  <p:stCondLst>
                                    <p:cond delay="0"/>
                                  </p:stCondLst>
                                  <p:childTnLst>
                                    <p:animClr clrSpc="rgb">
                                      <p:cBhvr override="childStyle">
                                        <p:cTn id="35" dur="500" autoRev="1" fill="hold"/>
                                        <p:tgtEl>
                                          <p:spTgt spid="6"/>
                                        </p:tgtEl>
                                        <p:attrNameLst>
                                          <p:attrName>style.color</p:attrName>
                                        </p:attrNameLst>
                                      </p:cBhvr>
                                      <p:to>
                                        <a:schemeClr val="bg1"/>
                                      </p:to>
                                    </p:animClr>
                                    <p:animClr clrSpc="rgb">
                                      <p:cBhvr>
                                        <p:cTn id="36" dur="500" autoRev="1" fill="hold"/>
                                        <p:tgtEl>
                                          <p:spTgt spid="6"/>
                                        </p:tgtEl>
                                        <p:attrNameLst>
                                          <p:attrName>fillcolor</p:attrName>
                                        </p:attrNameLst>
                                      </p:cBhvr>
                                      <p:to>
                                        <a:schemeClr val="bg1"/>
                                      </p:to>
                                    </p:animClr>
                                    <p:set>
                                      <p:cBhvr>
                                        <p:cTn id="37" dur="500" autoRev="1" fill="hold"/>
                                        <p:tgtEl>
                                          <p:spTgt spid="6"/>
                                        </p:tgtEl>
                                        <p:attrNameLst>
                                          <p:attrName>fill.type</p:attrName>
                                        </p:attrNameLst>
                                      </p:cBhvr>
                                      <p:to>
                                        <p:strVal val="solid"/>
                                      </p:to>
                                    </p:set>
                                    <p:set>
                                      <p:cBhvr>
                                        <p:cTn id="38" dur="50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686800" cy="1428760"/>
          </a:xfrm>
        </p:spPr>
        <p:txBody>
          <a:bodyPr>
            <a:noAutofit/>
          </a:bodyPr>
          <a:lstStyle/>
          <a:p>
            <a:r>
              <a:rPr lang="es-ES" sz="3600" b="1" dirty="0" smtClean="0">
                <a:solidFill>
                  <a:srgbClr val="002060"/>
                </a:solidFill>
              </a:rPr>
              <a:t>Origen y Efectos de la Intemperancia en el Cuerpo, Mente y El Espíritu</a:t>
            </a:r>
            <a:r>
              <a:rPr lang="es-ES" sz="4400" b="1" dirty="0" smtClean="0">
                <a:solidFill>
                  <a:srgbClr val="002060"/>
                </a:solidFill>
              </a:rPr>
              <a:t>. </a:t>
            </a:r>
            <a:endParaRPr lang="es-ES" sz="4400" b="1" dirty="0">
              <a:solidFill>
                <a:srgbClr val="002060"/>
              </a:solidFill>
            </a:endParaRPr>
          </a:p>
        </p:txBody>
      </p:sp>
      <p:sp>
        <p:nvSpPr>
          <p:cNvPr id="3" name="2 Marcador de contenido"/>
          <p:cNvSpPr>
            <a:spLocks noGrp="1"/>
          </p:cNvSpPr>
          <p:nvPr>
            <p:ph idx="1"/>
          </p:nvPr>
        </p:nvSpPr>
        <p:spPr>
          <a:xfrm>
            <a:off x="285720" y="2000240"/>
            <a:ext cx="8443914" cy="4572032"/>
          </a:xfrm>
        </p:spPr>
        <p:txBody>
          <a:bodyPr>
            <a:normAutofit fontScale="92500"/>
          </a:bodyPr>
          <a:lstStyle/>
          <a:p>
            <a:pPr algn="just"/>
            <a:r>
              <a:rPr lang="es-ES" dirty="0" smtClean="0"/>
              <a:t>Satanás se acerca al hombre, como se acerco a Cristo  con sus tentaciones abrumadoras a complacer su apetito; mediante el apetito, Satanás domino la mente y el ser. Miles que podrían haber vivido, han bajado prematuramente a la tumba, como desechos físicos, mentales y morales</a:t>
            </a:r>
            <a:r>
              <a:rPr lang="es-ES" sz="2200" b="1" i="1" dirty="0" smtClean="0"/>
              <a:t>.(Testimonio t.3 Pág.561).</a:t>
            </a:r>
            <a:endParaRPr lang="es-ES" b="1" i="1" dirty="0" smtClean="0"/>
          </a:p>
          <a:p>
            <a:pPr algn="just"/>
            <a:r>
              <a:rPr lang="es-ES" dirty="0" smtClean="0"/>
              <a:t>Satanás sabe que las personas que tiene malos hábitos y cuerpos malsanos no pueden servir a Dios con tanto fervor, perseverancia y pureza como si estuvieran sanas. Un cuerpo enfermo afecta el cerebro. Con la mente servimos al señor. </a:t>
            </a:r>
            <a:r>
              <a:rPr lang="es-ES" sz="2200" b="1" i="1" dirty="0" smtClean="0"/>
              <a:t>(Spiritual </a:t>
            </a:r>
            <a:r>
              <a:rPr lang="es-ES" sz="2200" b="1" i="1" dirty="0" err="1" smtClean="0"/>
              <a:t>Gifts</a:t>
            </a:r>
            <a:r>
              <a:rPr lang="es-ES" sz="2200" b="1" i="1" dirty="0" smtClean="0"/>
              <a:t> t.4 Pág.146)</a:t>
            </a:r>
            <a:endParaRPr lang="es-E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gw1899.jpg"/>
          <p:cNvPicPr>
            <a:picLocks noChangeAspect="1"/>
          </p:cNvPicPr>
          <p:nvPr/>
        </p:nvPicPr>
        <p:blipFill>
          <a:blip r:embed="rId2">
            <a:duotone>
              <a:schemeClr val="bg2">
                <a:shade val="45000"/>
                <a:satMod val="135000"/>
              </a:schemeClr>
              <a:prstClr val="white"/>
            </a:duotone>
          </a:blip>
          <a:stretch>
            <a:fillRect/>
          </a:stretch>
        </p:blipFill>
        <p:spPr>
          <a:xfrm>
            <a:off x="2500298" y="1412418"/>
            <a:ext cx="3983054" cy="5445582"/>
          </a:xfrm>
          <a:prstGeom prst="ellipse">
            <a:avLst/>
          </a:prstGeom>
          <a:ln>
            <a:noFill/>
          </a:ln>
          <a:effectLst>
            <a:softEdge rad="112500"/>
          </a:effectLst>
        </p:spPr>
      </p:pic>
      <p:sp>
        <p:nvSpPr>
          <p:cNvPr id="3" name="2 Marcador de contenido"/>
          <p:cNvSpPr>
            <a:spLocks noGrp="1"/>
          </p:cNvSpPr>
          <p:nvPr>
            <p:ph idx="1"/>
          </p:nvPr>
        </p:nvSpPr>
        <p:spPr>
          <a:xfrm>
            <a:off x="428596" y="857232"/>
            <a:ext cx="8229600" cy="5429288"/>
          </a:xfrm>
        </p:spPr>
        <p:txBody>
          <a:bodyPr>
            <a:normAutofit fontScale="92500" lnSpcReduction="10000"/>
          </a:bodyPr>
          <a:lstStyle/>
          <a:p>
            <a:pPr algn="just"/>
            <a:r>
              <a:rPr lang="es-ES" dirty="0" smtClean="0"/>
              <a:t>La complacencia del apetito es la causa más importante  de la debilidad física y mental, y es cimiento de la flaqueza que se nota por doquier. </a:t>
            </a:r>
            <a:r>
              <a:rPr lang="es-ES" sz="2400" b="1" i="1" dirty="0" smtClean="0"/>
              <a:t>(JT. T1 pág.417).</a:t>
            </a:r>
            <a:endParaRPr lang="es-ES" b="1" i="1" dirty="0" smtClean="0"/>
          </a:p>
          <a:p>
            <a:pPr algn="just"/>
            <a:endParaRPr lang="es-ES" dirty="0" smtClean="0"/>
          </a:p>
          <a:p>
            <a:pPr algn="just"/>
            <a:r>
              <a:rPr lang="es-ES" dirty="0" smtClean="0"/>
              <a:t>Muchos gimen bajo la carga de enfermedades  debido a actos erróneos de comer y beber que hacen violencia a la leyes de la vida y salud</a:t>
            </a:r>
            <a:r>
              <a:rPr lang="es-ES" sz="2400" b="1" i="1" dirty="0" smtClean="0"/>
              <a:t>.(La edificación del carácter y la formación de la personalidad, pág.32).</a:t>
            </a:r>
          </a:p>
          <a:p>
            <a:pPr algn="just"/>
            <a:endParaRPr lang="es-ES" sz="2400" b="1" i="1" dirty="0" smtClean="0"/>
          </a:p>
          <a:p>
            <a:pPr algn="just"/>
            <a:r>
              <a:rPr lang="es-ES" sz="2400" b="1" i="1" dirty="0" smtClean="0"/>
              <a:t>Jesús dijo:“mirad por vosotros mismo que vuestro corazón no se cargue de glotonería y embriaguez, y de las preocupaciones de esta vida, y aquel día venga sobre vosotros. </a:t>
            </a:r>
            <a:r>
              <a:rPr lang="es-ES" sz="1900" b="1" i="1" dirty="0" smtClean="0"/>
              <a:t>Lucas 21:</a:t>
            </a:r>
            <a:r>
              <a:rPr lang="es-ES" sz="1500" b="1" i="1" dirty="0" smtClean="0"/>
              <a:t>34</a:t>
            </a:r>
            <a:r>
              <a:rPr lang="es-ES" sz="1900" b="1" i="1" dirty="0" smtClean="0"/>
              <a:t>. </a:t>
            </a:r>
            <a:endParaRPr lang="es-ES" sz="2400" b="1" i="1" dirty="0" smtClean="0"/>
          </a:p>
          <a:p>
            <a:pPr algn="just"/>
            <a:endParaRPr lang="es-ES" b="1" i="1" dirty="0" smtClean="0"/>
          </a:p>
          <a:p>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writing_Bible_scroll_2.jpg"/>
          <p:cNvPicPr>
            <a:picLocks noChangeAspect="1"/>
          </p:cNvPicPr>
          <p:nvPr/>
        </p:nvPicPr>
        <p:blipFill>
          <a:blip r:embed="rId2">
            <a:lum bright="70000" contrast="-70000"/>
          </a:blip>
          <a:stretch>
            <a:fillRect/>
          </a:stretch>
        </p:blipFill>
        <p:spPr>
          <a:xfrm>
            <a:off x="0" y="928670"/>
            <a:ext cx="9143999" cy="5929330"/>
          </a:xfrm>
          <a:prstGeom prst="rect">
            <a:avLst/>
          </a:prstGeom>
        </p:spPr>
      </p:pic>
      <p:sp>
        <p:nvSpPr>
          <p:cNvPr id="3" name="2 Marcador de contenido"/>
          <p:cNvSpPr>
            <a:spLocks noGrp="1"/>
          </p:cNvSpPr>
          <p:nvPr>
            <p:ph idx="1"/>
          </p:nvPr>
        </p:nvSpPr>
        <p:spPr>
          <a:xfrm>
            <a:off x="-142908" y="785794"/>
            <a:ext cx="9144000" cy="4325112"/>
          </a:xfrm>
        </p:spPr>
        <p:txBody>
          <a:bodyPr>
            <a:noAutofit/>
          </a:bodyPr>
          <a:lstStyle/>
          <a:p>
            <a:pPr algn="just"/>
            <a:r>
              <a:rPr lang="es-ES" sz="4000" dirty="0" smtClean="0"/>
              <a:t>N</a:t>
            </a:r>
            <a:r>
              <a:rPr lang="es-ES" dirty="0" smtClean="0"/>
              <a:t>inguno de los que profesan piedad considere con indiferencia la salud del cuerpo y se haga la ilusión de que la intemperancia no es pecado y no afectara su espiritualidad.  Existe una relación muy estrecha entre la naturaleza física y la moral. La norma de virtud es elevada o degrada por hábitos físicos. Todo habito que no promueva la acción saludable del organismo humano, degrada las facultades mas nobles y elevadas. </a:t>
            </a:r>
            <a:r>
              <a:rPr lang="es-ES" dirty="0" smtClean="0">
                <a:latin typeface="Cooper Black" pitchFamily="18" charset="0"/>
              </a:rPr>
              <a:t>La complacencia del apetito fortalece las  inclinaciones animales dándoles la preeminencia sobre las facultades mentales y espirituales. </a:t>
            </a:r>
            <a:r>
              <a:rPr lang="es-ES" sz="2000" i="1" dirty="0" smtClean="0"/>
              <a:t>(Review and Herald 25/01/1881).</a:t>
            </a:r>
            <a:endParaRPr lang="es-E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gwhr2.jpg"/>
          <p:cNvPicPr>
            <a:picLocks noChangeAspect="1"/>
          </p:cNvPicPr>
          <p:nvPr/>
        </p:nvPicPr>
        <p:blipFill>
          <a:blip r:embed="rId3">
            <a:duotone>
              <a:schemeClr val="accent2">
                <a:shade val="45000"/>
                <a:satMod val="135000"/>
              </a:schemeClr>
              <a:prstClr val="white"/>
            </a:duotone>
          </a:blip>
          <a:stretch>
            <a:fillRect/>
          </a:stretch>
        </p:blipFill>
        <p:spPr>
          <a:xfrm>
            <a:off x="7358082" y="-24"/>
            <a:ext cx="1473604" cy="1285884"/>
          </a:xfrm>
          <a:prstGeom prst="ellipse">
            <a:avLst/>
          </a:prstGeom>
          <a:ln>
            <a:noFill/>
          </a:ln>
          <a:effectLst>
            <a:softEdge rad="112500"/>
          </a:effectLst>
        </p:spPr>
      </p:pic>
      <p:sp>
        <p:nvSpPr>
          <p:cNvPr id="2" name="1 Título"/>
          <p:cNvSpPr>
            <a:spLocks noGrp="1"/>
          </p:cNvSpPr>
          <p:nvPr>
            <p:ph type="title"/>
          </p:nvPr>
        </p:nvSpPr>
        <p:spPr>
          <a:xfrm>
            <a:off x="571472" y="642918"/>
            <a:ext cx="8229600" cy="1066800"/>
          </a:xfrm>
        </p:spPr>
        <p:txBody>
          <a:bodyPr>
            <a:normAutofit/>
          </a:bodyPr>
          <a:lstStyle/>
          <a:p>
            <a:r>
              <a:rPr lang="es-ES" sz="4400" b="1" dirty="0" smtClean="0">
                <a:solidFill>
                  <a:srgbClr val="002060"/>
                </a:solidFill>
              </a:rPr>
              <a:t>Efectos del consumo de carne.</a:t>
            </a:r>
            <a:endParaRPr lang="es-ES" sz="4400" b="1" dirty="0">
              <a:solidFill>
                <a:srgbClr val="002060"/>
              </a:solidFill>
            </a:endParaRPr>
          </a:p>
        </p:txBody>
      </p:sp>
      <p:sp>
        <p:nvSpPr>
          <p:cNvPr id="3" name="2 Marcador de contenido"/>
          <p:cNvSpPr>
            <a:spLocks noGrp="1"/>
          </p:cNvSpPr>
          <p:nvPr>
            <p:ph idx="1"/>
          </p:nvPr>
        </p:nvSpPr>
        <p:spPr>
          <a:xfrm>
            <a:off x="428596" y="1571612"/>
            <a:ext cx="8229600" cy="4786346"/>
          </a:xfrm>
        </p:spPr>
        <p:txBody>
          <a:bodyPr>
            <a:normAutofit fontScale="92500" lnSpcReduction="20000"/>
          </a:bodyPr>
          <a:lstStyle/>
          <a:p>
            <a:pPr algn="just"/>
            <a:r>
              <a:rPr lang="es-ES" dirty="0" smtClean="0"/>
              <a:t>El comer carne de animales es pernicioso para la salud del cuerpo, y todo los que siguen un régimen a base de carne están intensificando sus pasiones animales y disminuyendo la susceptibilidad de su alma para comprender la fuerza de la verdad y la necesidad de que esta sea incorporada en su vida practica. (Carta 54, 1896).</a:t>
            </a:r>
          </a:p>
          <a:p>
            <a:pPr algn="just"/>
            <a:endParaRPr lang="es-ES" dirty="0" smtClean="0"/>
          </a:p>
          <a:p>
            <a:pPr algn="just"/>
            <a:r>
              <a:rPr lang="es-ES" dirty="0" smtClean="0"/>
              <a:t>El comer carne tiene un efecto perjudicial para la espiritualidad. Cuando se hace de la carne el alimento principal de la alimentación, las facultades mas elevadas resultan dominadas por las pasiones bajas. Estas cosas son una ofensa para Dios y causan declinación en la vida espiritual. Carta 69,  1896.</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911</TotalTime>
  <Words>2362</Words>
  <Application>Microsoft Office PowerPoint</Application>
  <PresentationFormat>Presentación en pantalla (4:3)</PresentationFormat>
  <Paragraphs>271</Paragraphs>
  <Slides>27</Slides>
  <Notes>14</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Urbano</vt:lpstr>
      <vt:lpstr>MAYORDOMIA</vt:lpstr>
      <vt:lpstr>¿Porqué Debemos Cuidar   Nuestro Cuerpo ?</vt:lpstr>
      <vt:lpstr>Diapositiva 3</vt:lpstr>
      <vt:lpstr>¿A través de que medio el Señor nos provee la luz para alcanzar una perfecta mayordomía del  templo ?</vt:lpstr>
      <vt:lpstr>TEMPERANCIA</vt:lpstr>
      <vt:lpstr>Origen y Efectos de la Intemperancia en el Cuerpo, Mente y El Espíritu. </vt:lpstr>
      <vt:lpstr>Diapositiva 7</vt:lpstr>
      <vt:lpstr>Diapositiva 8</vt:lpstr>
      <vt:lpstr>Efectos del consumo de carne.</vt:lpstr>
      <vt:lpstr>Algunos efectos (físicos) del consumo de carnes. </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¿Cómo Debemos Presentar esta       Reforma Pro Salud?</vt:lpstr>
      <vt:lpstr>Beneficios de la Reforma pro salud</vt:lpstr>
      <vt:lpstr>Diapositiva 25</vt:lpstr>
      <vt:lpstr>Diapositiva 26</vt:lpstr>
      <vt:lpstr>Diapositiva 27</vt:lpstr>
    </vt:vector>
  </TitlesOfParts>
  <Company>My House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MAYORDOMIA DEL</dc:title>
  <dc:creator>Cruz María</dc:creator>
  <cp:lastModifiedBy>Argenis</cp:lastModifiedBy>
  <cp:revision>142</cp:revision>
  <dcterms:created xsi:type="dcterms:W3CDTF">2010-09-17T21:25:39Z</dcterms:created>
  <dcterms:modified xsi:type="dcterms:W3CDTF">2011-03-07T13:56:24Z</dcterms:modified>
</cp:coreProperties>
</file>