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50"/>
  </p:notesMasterIdLst>
  <p:handoutMasterIdLst>
    <p:handoutMasterId r:id="rId51"/>
  </p:handoutMasterIdLst>
  <p:sldIdLst>
    <p:sldId id="554" r:id="rId2"/>
    <p:sldId id="466" r:id="rId3"/>
    <p:sldId id="469" r:id="rId4"/>
    <p:sldId id="471" r:id="rId5"/>
    <p:sldId id="546" r:id="rId6"/>
    <p:sldId id="472" r:id="rId7"/>
    <p:sldId id="475" r:id="rId8"/>
    <p:sldId id="479" r:id="rId9"/>
    <p:sldId id="477" r:id="rId10"/>
    <p:sldId id="478" r:id="rId11"/>
    <p:sldId id="548" r:id="rId12"/>
    <p:sldId id="476" r:id="rId13"/>
    <p:sldId id="488" r:id="rId14"/>
    <p:sldId id="489" r:id="rId15"/>
    <p:sldId id="490" r:id="rId16"/>
    <p:sldId id="480" r:id="rId17"/>
    <p:sldId id="481" r:id="rId18"/>
    <p:sldId id="491" r:id="rId19"/>
    <p:sldId id="417" r:id="rId20"/>
    <p:sldId id="418" r:id="rId21"/>
    <p:sldId id="492" r:id="rId22"/>
    <p:sldId id="421" r:id="rId23"/>
    <p:sldId id="422" r:id="rId24"/>
    <p:sldId id="423" r:id="rId25"/>
    <p:sldId id="436" r:id="rId26"/>
    <p:sldId id="493" r:id="rId27"/>
    <p:sldId id="494" r:id="rId28"/>
    <p:sldId id="495" r:id="rId29"/>
    <p:sldId id="496" r:id="rId30"/>
    <p:sldId id="497" r:id="rId31"/>
    <p:sldId id="503" r:id="rId32"/>
    <p:sldId id="504" r:id="rId33"/>
    <p:sldId id="501" r:id="rId34"/>
    <p:sldId id="508" r:id="rId35"/>
    <p:sldId id="550" r:id="rId36"/>
    <p:sldId id="511" r:id="rId37"/>
    <p:sldId id="512" r:id="rId38"/>
    <p:sldId id="515" r:id="rId39"/>
    <p:sldId id="516" r:id="rId40"/>
    <p:sldId id="520" r:id="rId41"/>
    <p:sldId id="522" r:id="rId42"/>
    <p:sldId id="521" r:id="rId43"/>
    <p:sldId id="527" r:id="rId44"/>
    <p:sldId id="530" r:id="rId45"/>
    <p:sldId id="531" r:id="rId46"/>
    <p:sldId id="470" r:id="rId47"/>
    <p:sldId id="555" r:id="rId48"/>
    <p:sldId id="533" r:id="rId4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8100"/>
    <a:srgbClr val="224568"/>
    <a:srgbClr val="336699"/>
    <a:srgbClr val="AB65A0"/>
    <a:srgbClr val="60827F"/>
    <a:srgbClr val="333300"/>
    <a:srgbClr val="0033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385" autoAdjust="0"/>
    <p:restoredTop sz="94660" autoAdjust="0"/>
  </p:normalViewPr>
  <p:slideViewPr>
    <p:cSldViewPr snapToGrid="0">
      <p:cViewPr>
        <p:scale>
          <a:sx n="50" d="100"/>
          <a:sy n="50" d="100"/>
        </p:scale>
        <p:origin x="-2406" y="-606"/>
      </p:cViewPr>
      <p:guideLst>
        <p:guide orient="horz" pos="2145"/>
        <p:guide pos="14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4.xml"/><Relationship Id="rId13" Type="http://schemas.openxmlformats.org/officeDocument/2006/relationships/slide" Target="slides/slide36.xml"/><Relationship Id="rId18" Type="http://schemas.openxmlformats.org/officeDocument/2006/relationships/slide" Target="slides/slide48.xml"/><Relationship Id="rId3" Type="http://schemas.openxmlformats.org/officeDocument/2006/relationships/slide" Target="slides/slide7.xml"/><Relationship Id="rId7" Type="http://schemas.openxmlformats.org/officeDocument/2006/relationships/slide" Target="slides/slide21.xml"/><Relationship Id="rId12" Type="http://schemas.openxmlformats.org/officeDocument/2006/relationships/slide" Target="slides/slide34.xml"/><Relationship Id="rId17" Type="http://schemas.openxmlformats.org/officeDocument/2006/relationships/slide" Target="slides/slide44.xml"/><Relationship Id="rId2" Type="http://schemas.openxmlformats.org/officeDocument/2006/relationships/slide" Target="slides/slide3.xml"/><Relationship Id="rId16" Type="http://schemas.openxmlformats.org/officeDocument/2006/relationships/slide" Target="slides/slide43.xml"/><Relationship Id="rId1" Type="http://schemas.openxmlformats.org/officeDocument/2006/relationships/slide" Target="slides/slide2.xml"/><Relationship Id="rId6" Type="http://schemas.openxmlformats.org/officeDocument/2006/relationships/slide" Target="slides/slide12.xml"/><Relationship Id="rId11" Type="http://schemas.openxmlformats.org/officeDocument/2006/relationships/slide" Target="slides/slide28.xml"/><Relationship Id="rId5" Type="http://schemas.openxmlformats.org/officeDocument/2006/relationships/slide" Target="slides/slide11.xml"/><Relationship Id="rId15" Type="http://schemas.openxmlformats.org/officeDocument/2006/relationships/slide" Target="slides/slide40.xml"/><Relationship Id="rId10" Type="http://schemas.openxmlformats.org/officeDocument/2006/relationships/slide" Target="slides/slide26.xml"/><Relationship Id="rId4" Type="http://schemas.openxmlformats.org/officeDocument/2006/relationships/slide" Target="slides/slide10.xml"/><Relationship Id="rId9" Type="http://schemas.openxmlformats.org/officeDocument/2006/relationships/slide" Target="slides/slide25.xml"/><Relationship Id="rId14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en-US"/>
              <a:t>happy family biblie seminar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C99BBEB-9EDF-4C7A-A06D-942DB53D365E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47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066C0DD-8BF7-4978-A86A-52F50EDF3EFD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785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CAF278-C688-46B1-956E-6BE67240BDB8}" type="slidenum">
              <a:rPr lang="en-US"/>
              <a:pPr/>
              <a:t>7</a:t>
            </a:fld>
            <a:endParaRPr lang="en-US"/>
          </a:p>
        </p:txBody>
      </p:sp>
      <p:sp>
        <p:nvSpPr>
          <p:cNvPr id="36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4367E-54B1-4702-BAEA-66913B28D9CA}" type="slidenum">
              <a:rPr lang="en-US"/>
              <a:pPr/>
              <a:t>36</a:t>
            </a:fld>
            <a:endParaRPr lang="en-US"/>
          </a:p>
        </p:txBody>
      </p:sp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1060A7-9E81-4406-93AD-79A4E9201DA0}" type="slidenum">
              <a:rPr lang="en-US"/>
              <a:pPr/>
              <a:t>39</a:t>
            </a:fld>
            <a:endParaRPr lang="en-US"/>
          </a:p>
        </p:txBody>
      </p:sp>
      <p:sp>
        <p:nvSpPr>
          <p:cNvPr id="43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0BB4C4-EF24-4287-9892-BF1B636F3C41}" type="slidenum">
              <a:rPr lang="en-US"/>
              <a:pPr/>
              <a:t>40</a:t>
            </a:fld>
            <a:endParaRPr lang="en-US"/>
          </a:p>
        </p:txBody>
      </p:sp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298FFA-9C70-4863-B80F-CDA028DC93C9}" type="slidenum">
              <a:rPr lang="en-US"/>
              <a:pPr/>
              <a:t>43</a:t>
            </a:fld>
            <a:endParaRPr lang="en-US"/>
          </a:p>
        </p:txBody>
      </p:sp>
      <p:sp>
        <p:nvSpPr>
          <p:cNvPr id="45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E140D4-D0F9-4C2A-8C60-049E35292DDB}" type="slidenum">
              <a:rPr lang="en-US"/>
              <a:pPr/>
              <a:t>12</a:t>
            </a:fld>
            <a:endParaRPr lang="en-US"/>
          </a:p>
        </p:txBody>
      </p:sp>
      <p:sp>
        <p:nvSpPr>
          <p:cNvPr id="36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2B7C27-7578-4C5A-A06D-431B614F7589}" type="slidenum">
              <a:rPr lang="en-US"/>
              <a:pPr/>
              <a:t>15</a:t>
            </a:fld>
            <a:endParaRPr lang="en-US"/>
          </a:p>
        </p:txBody>
      </p:sp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93AA23-C1A9-4698-BA15-F0B9959ED7E2}" type="slidenum">
              <a:rPr lang="en-US"/>
              <a:pPr/>
              <a:t>19</a:t>
            </a:fld>
            <a:endParaRPr lang="en-US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Mistreated woman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852F82-0E6B-4D7C-BA6D-2F9382F4CD6F}" type="slidenum">
              <a:rPr lang="en-US"/>
              <a:pPr/>
              <a:t>20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Mistreated woman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6889B9-3BBC-4BC3-AFAC-3142B11E6D44}" type="slidenum">
              <a:rPr lang="en-US"/>
              <a:pPr/>
              <a:t>26</a:t>
            </a:fld>
            <a:endParaRPr lang="en-US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9FF49-1D2D-4AB7-AECC-0B6FFEEED6F4}" type="slidenum">
              <a:rPr lang="en-US"/>
              <a:pPr/>
              <a:t>30</a:t>
            </a:fld>
            <a:endParaRPr lang="en-US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CEA424-391C-45E6-A439-D03980A8645B}" type="slidenum">
              <a:rPr lang="en-US"/>
              <a:pPr/>
              <a:t>31</a:t>
            </a:fld>
            <a:endParaRPr lang="en-US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Mistreated woman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F9605B-1061-4B90-8B52-DD2CA4B9EBB8}" type="slidenum">
              <a:rPr lang="en-US"/>
              <a:pPr/>
              <a:t>34</a:t>
            </a:fld>
            <a:endParaRPr lang="en-US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>
              <a:defRPr sz="1400"/>
            </a:lvl2pPr>
          </a:lstStyle>
          <a:p>
            <a:pPr lvl="1"/>
            <a:fld id="{26A9EFBB-0958-4235-87C0-F1F90E2D7BF1}" type="slidenum">
              <a:rPr lang="en-US"/>
              <a:pPr lvl="1"/>
              <a:t>‹Nº›</a:t>
            </a:fld>
            <a:endParaRPr lang="en-US"/>
          </a:p>
        </p:txBody>
      </p:sp>
      <p:pic>
        <p:nvPicPr>
          <p:cNvPr id="20497" name="Picture 17" descr="Plantilla 1 Español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22238"/>
            <a:ext cx="8888413" cy="65817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82625" y="609600"/>
            <a:ext cx="8080375" cy="5486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CC"/>
            </a:gs>
            <a:gs pos="100000">
              <a:srgbClr val="33CCCC">
                <a:gamma/>
                <a:shade val="46275"/>
                <a:invGamma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053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9462" name="Rectangle 20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9463" name="Rectangle 20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en-US"/>
          </a:p>
        </p:txBody>
      </p:sp>
      <p:sp>
        <p:nvSpPr>
          <p:cNvPr id="19464" name="Rectangle 20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pic>
        <p:nvPicPr>
          <p:cNvPr id="19472" name="Picture 2064" descr="Diapositiva 4 p"/>
          <p:cNvPicPr preferRelativeResize="0"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9700" y="122238"/>
            <a:ext cx="8853488" cy="6578600"/>
          </a:xfrm>
          <a:prstGeom prst="rect">
            <a:avLst/>
          </a:prstGeom>
          <a:noFill/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Newtext Rg BT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Blip>
          <a:blip r:embed="rId16"/>
        </a:buBlip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bg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resentaci_n_de_Microsoft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jesus_rostros_10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5650" y="122238"/>
            <a:ext cx="4425950" cy="65786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2118876"/>
            <a:ext cx="447963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Mi viña</a:t>
            </a:r>
          </a:p>
          <a:p>
            <a:pPr algn="ctr"/>
            <a:r>
              <a:rPr lang="es-VE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Mi </a:t>
            </a:r>
            <a:r>
              <a:rPr lang="es-VE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familia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9" name="Rectangle 3"/>
          <p:cNvSpPr>
            <a:spLocks noChangeArrowheads="1"/>
          </p:cNvSpPr>
          <p:nvPr/>
        </p:nvSpPr>
        <p:spPr bwMode="auto">
          <a:xfrm>
            <a:off x="950913" y="1457325"/>
            <a:ext cx="7246937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8000"/>
            </a:outerShdw>
          </a:effectLst>
        </p:spPr>
        <p:txBody>
          <a:bodyPr lIns="92075" tIns="46038" rIns="92075" bIns="46038" anchor="ctr"/>
          <a:lstStyle/>
          <a:p>
            <a:endParaRPr lang="es-ES" sz="4000">
              <a:solidFill>
                <a:srgbClr val="FFFF66"/>
              </a:solidFill>
              <a:latin typeface="Newtext Rg BT" pitchFamily="34" charset="0"/>
            </a:endParaRPr>
          </a:p>
        </p:txBody>
      </p:sp>
      <p:sp>
        <p:nvSpPr>
          <p:cNvPr id="367620" name="Text Box 4"/>
          <p:cNvSpPr txBox="1">
            <a:spLocks noChangeArrowheads="1"/>
          </p:cNvSpPr>
          <p:nvPr/>
        </p:nvSpPr>
        <p:spPr bwMode="auto">
          <a:xfrm>
            <a:off x="479425" y="4246563"/>
            <a:ext cx="8104188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s-ES" sz="4000" b="1">
              <a:solidFill>
                <a:schemeClr val="accent2"/>
              </a:solidFill>
            </a:endParaRPr>
          </a:p>
        </p:txBody>
      </p:sp>
      <p:sp>
        <p:nvSpPr>
          <p:cNvPr id="367623" name="Text Box 7"/>
          <p:cNvSpPr txBox="1">
            <a:spLocks noChangeArrowheads="1"/>
          </p:cNvSpPr>
          <p:nvPr/>
        </p:nvSpPr>
        <p:spPr bwMode="auto">
          <a:xfrm>
            <a:off x="98425" y="55563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398588" y="5135563"/>
            <a:ext cx="6176962" cy="1474787"/>
          </a:xfrm>
          <a:prstGeom prst="rect">
            <a:avLst/>
          </a:prstGeom>
          <a:noFill/>
        </p:spPr>
        <p:txBody>
          <a:bodyPr>
            <a:normAutofit fontScale="900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9pPr>
          </a:lstStyle>
          <a:p>
            <a:pPr algn="ctr">
              <a:defRPr/>
            </a:pPr>
            <a:r>
              <a:rPr lang="es-ES_tradnl" sz="5400" smtClean="0">
                <a:solidFill>
                  <a:schemeClr val="accent2"/>
                </a:solidFill>
              </a:rPr>
              <a:t>Dedique tiempo </a:t>
            </a:r>
            <a:br>
              <a:rPr lang="es-ES_tradnl" sz="5400" smtClean="0">
                <a:solidFill>
                  <a:schemeClr val="accent2"/>
                </a:solidFill>
              </a:rPr>
            </a:br>
            <a:r>
              <a:rPr lang="es-ES_tradnl" sz="5400" smtClean="0">
                <a:solidFill>
                  <a:schemeClr val="accent2"/>
                </a:solidFill>
              </a:rPr>
              <a:t>al matrimonio</a:t>
            </a:r>
            <a:r>
              <a:rPr lang="en-US" sz="5400" smtClean="0">
                <a:solidFill>
                  <a:schemeClr val="accent2"/>
                </a:solidFill>
              </a:rPr>
              <a:t>.</a:t>
            </a:r>
            <a:endParaRPr lang="en-US" sz="32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5" name="Rectangle 1027"/>
          <p:cNvSpPr>
            <a:spLocks noGrp="1" noChangeArrowheads="1"/>
          </p:cNvSpPr>
          <p:nvPr>
            <p:ph type="title"/>
          </p:nvPr>
        </p:nvSpPr>
        <p:spPr>
          <a:xfrm>
            <a:off x="5126038" y="1427163"/>
            <a:ext cx="4052887" cy="1236662"/>
          </a:xfrm>
          <a:noFill/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6000">
                <a:solidFill>
                  <a:schemeClr val="hlink"/>
                </a:solidFill>
                <a:latin typeface="Eras Demi ITC" pitchFamily="34" charset="0"/>
              </a:rPr>
              <a:t>    </a:t>
            </a:r>
            <a:r>
              <a:rPr lang="en-US" sz="4800">
                <a:solidFill>
                  <a:schemeClr val="hlink"/>
                </a:solidFill>
                <a:latin typeface="Eras Demi ITC" pitchFamily="34" charset="0"/>
              </a:rPr>
              <a:t>Reserve    </a:t>
            </a:r>
            <a:br>
              <a:rPr lang="en-US" sz="4800">
                <a:solidFill>
                  <a:schemeClr val="hlink"/>
                </a:solidFill>
                <a:latin typeface="Eras Demi ITC" pitchFamily="34" charset="0"/>
              </a:rPr>
            </a:br>
            <a:r>
              <a:rPr lang="en-US" sz="4800">
                <a:solidFill>
                  <a:schemeClr val="hlink"/>
                </a:solidFill>
                <a:latin typeface="Eras Demi ITC" pitchFamily="34" charset="0"/>
              </a:rPr>
              <a:t>Tiempo para</a:t>
            </a:r>
            <a:br>
              <a:rPr lang="en-US" sz="4800">
                <a:solidFill>
                  <a:schemeClr val="hlink"/>
                </a:solidFill>
                <a:latin typeface="Eras Demi ITC" pitchFamily="34" charset="0"/>
              </a:rPr>
            </a:br>
            <a:endParaRPr lang="en-US" sz="4800">
              <a:solidFill>
                <a:schemeClr val="hlink"/>
              </a:solidFill>
              <a:latin typeface="Eras Demi ITC" pitchFamily="34" charset="0"/>
            </a:endParaRPr>
          </a:p>
        </p:txBody>
      </p:sp>
      <p:pic>
        <p:nvPicPr>
          <p:cNvPr id="494597" name="Picture 1029" descr="boton gran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73400" y="5394325"/>
            <a:ext cx="1463675" cy="1463675"/>
          </a:xfrm>
          <a:prstGeom prst="rect">
            <a:avLst/>
          </a:prstGeom>
          <a:noFill/>
        </p:spPr>
      </p:pic>
      <p:sp>
        <p:nvSpPr>
          <p:cNvPr id="494599" name="Text Box 1031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7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15900" y="490537"/>
            <a:ext cx="4356100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en-US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	</a:t>
            </a:r>
            <a:r>
              <a:rPr lang="es-ES_tradnl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Dedique tiempo para</a:t>
            </a:r>
            <a:br>
              <a:rPr lang="es-ES_tradnl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</a:br>
            <a:r>
              <a:rPr lang="es-ES_tradnl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♥   </a:t>
            </a:r>
            <a: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Hablar</a:t>
            </a:r>
            <a:b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</a:br>
            <a: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♥     </a:t>
            </a:r>
            <a: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Escuchar</a:t>
            </a:r>
            <a:b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</a:br>
            <a: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♥     </a:t>
            </a:r>
            <a:r>
              <a:rPr lang="es-ES_tradnl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Atender los 	asuntos 	familiares</a:t>
            </a:r>
            <a:endParaRPr lang="es-ES_tradnl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Eras Demi ITC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5" grpId="0" autoUpdateAnimBg="0"/>
      <p:bldP spid="9" grpId="0" autoUpdateAnimBg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546" name="Picture 2" descr="boton gr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2888" y="654050"/>
            <a:ext cx="1031875" cy="1031875"/>
          </a:xfrm>
          <a:prstGeom prst="rect">
            <a:avLst/>
          </a:prstGeom>
          <a:noFill/>
        </p:spPr>
      </p:pic>
      <p:pic>
        <p:nvPicPr>
          <p:cNvPr id="364549" name="Picture 5" descr="boton gr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63875" y="5394325"/>
            <a:ext cx="1074737" cy="1074738"/>
          </a:xfrm>
          <a:prstGeom prst="rect">
            <a:avLst/>
          </a:prstGeom>
          <a:noFill/>
        </p:spPr>
      </p:pic>
      <p:sp>
        <p:nvSpPr>
          <p:cNvPr id="364550" name="Text Box 6"/>
          <p:cNvSpPr txBox="1">
            <a:spLocks noChangeArrowheads="1"/>
          </p:cNvSpPr>
          <p:nvPr/>
        </p:nvSpPr>
        <p:spPr bwMode="auto">
          <a:xfrm>
            <a:off x="488950" y="719138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pic>
        <p:nvPicPr>
          <p:cNvPr id="10" name="Picture 39" descr="282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dist="107763" dir="13500000" algn="ctr" rotWithShape="0">
              <a:srgbClr val="FF00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4557" name="Text Box 13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611560" y="579438"/>
            <a:ext cx="7696200" cy="1107996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4F925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s-CO" sz="3600" dirty="0">
                <a:solidFill>
                  <a:srgbClr val="F4F925"/>
                </a:solidFill>
                <a:latin typeface="Ache Wide" pitchFamily="2" charset="0"/>
              </a:rPr>
              <a:t>Tiempo de calidad no significa pasar nuestros momentos juntos contemplándonos a los ojos.</a:t>
            </a: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304583" y="1963239"/>
            <a:ext cx="7924800" cy="1200329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F4F925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s-CO" sz="3600" dirty="0">
                <a:solidFill>
                  <a:srgbClr val="F4F925"/>
                </a:solidFill>
                <a:latin typeface="Ache Wide" pitchFamily="2" charset="0"/>
              </a:rPr>
              <a:t>Significa que estamos haciendo algo juntos y que vamos a dar toda nuestra atención a la otra persona.</a:t>
            </a:r>
            <a:endParaRPr kumimoji="1" lang="es-ES" sz="3600" b="0" dirty="0">
              <a:solidFill>
                <a:srgbClr val="F4F925"/>
              </a:solidFill>
              <a:latin typeface="Ache Wide" pitchFamily="2" charset="0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291845" y="3447959"/>
            <a:ext cx="7848600" cy="1231106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4F925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s-CO" sz="4000" dirty="0">
                <a:solidFill>
                  <a:srgbClr val="F4F925"/>
                </a:solidFill>
                <a:latin typeface="Ache Wide" pitchFamily="2" charset="0"/>
              </a:rPr>
              <a:t>Tiempo de Calidad significa también conversación de calidad.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68045" y="4869160"/>
            <a:ext cx="7696200" cy="1231106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4F925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s-CO" sz="4000" dirty="0">
                <a:solidFill>
                  <a:srgbClr val="F4F925"/>
                </a:solidFill>
                <a:latin typeface="Ache Wide" pitchFamily="2" charset="0"/>
              </a:rPr>
              <a:t>La conversación de calidad se concentra en lo que estamos oyendo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4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4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4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4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267004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7"/>
          <a:stretch>
            <a:fillRect/>
          </a:stretch>
        </p:blipFill>
        <p:spPr bwMode="auto">
          <a:xfrm>
            <a:off x="139700" y="122238"/>
            <a:ext cx="8888413" cy="658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9909" name="Text Box 5"/>
          <p:cNvSpPr txBox="1">
            <a:spLocks noChangeArrowheads="1"/>
          </p:cNvSpPr>
          <p:nvPr/>
        </p:nvSpPr>
        <p:spPr bwMode="auto">
          <a:xfrm>
            <a:off x="98425" y="3968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755650" y="3705225"/>
            <a:ext cx="7740650" cy="2590800"/>
          </a:xfrm>
          <a:prstGeom prst="rect">
            <a:avLst/>
          </a:prstGeom>
          <a:effectLst>
            <a:outerShdw dist="35921" dir="2700000" algn="ctr" rotWithShape="0">
              <a:srgbClr val="990000"/>
            </a:outerShdw>
          </a:effectLst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9pPr>
          </a:lstStyle>
          <a:p>
            <a:pPr algn="ctr">
              <a:defRPr/>
            </a:pPr>
            <a:r>
              <a:rPr lang="es-ES_tradnl" sz="4800" smtClean="0">
                <a:solidFill>
                  <a:schemeClr val="accent2"/>
                </a:solidFill>
              </a:rPr>
              <a:t>Poner las necesidades de su pareja antes que las suyas.</a:t>
            </a:r>
            <a:endParaRPr lang="es-ES_tradnl" sz="48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968625" y="2571750"/>
            <a:ext cx="30480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82562" tIns="46038" rIns="182562" bIns="46038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s-ES" sz="4800">
              <a:solidFill>
                <a:schemeClr val="hlink"/>
              </a:solidFill>
              <a:latin typeface="Eras Demi ITC" pitchFamily="34" charset="0"/>
            </a:endParaRPr>
          </a:p>
        </p:txBody>
      </p:sp>
      <p:sp>
        <p:nvSpPr>
          <p:cNvPr id="380941" name="Text Box 13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3705225"/>
            <a:ext cx="7740650" cy="2590800"/>
          </a:xfrm>
          <a:effectLst>
            <a:outerShdw dist="35921" dir="2700000" algn="ctr" rotWithShape="0">
              <a:srgbClr val="99000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s-ES_tradnl" sz="4800" dirty="0" smtClean="0">
                <a:solidFill>
                  <a:schemeClr val="accent2"/>
                </a:solidFill>
              </a:rPr>
              <a:t>Poner las necesidades de su pareja antes que las suyas.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9" grpId="0" autoUpdateAnimBg="0"/>
      <p:bldP spid="1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MAN WIFE MIRR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2"/>
          <a:stretch>
            <a:fillRect/>
          </a:stretch>
        </p:blipFill>
        <p:spPr bwMode="auto">
          <a:xfrm>
            <a:off x="98425" y="71438"/>
            <a:ext cx="4473575" cy="659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1958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0" y="71438"/>
            <a:ext cx="4433887" cy="65979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dist="35921" dir="2700000" algn="ctr" rotWithShape="0">
              <a:srgbClr val="808080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defRPr/>
            </a:pP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Eras Medium ITC" pitchFamily="34" charset="0"/>
            </a:endParaRPr>
          </a:p>
          <a:p>
            <a:pPr marL="0" indent="0">
              <a:lnSpc>
                <a:spcPct val="80000"/>
              </a:lnSpc>
              <a:defRPr/>
            </a:pP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Eras Medium ITC" pitchFamily="34" charset="0"/>
              </a:rPr>
              <a:t> </a:t>
            </a:r>
            <a:r>
              <a:rPr lang="es-ES_tradnl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Eras Medium ITC" pitchFamily="34" charset="0"/>
              </a:rPr>
              <a:t>La solución a todo problema comienza con </a:t>
            </a:r>
            <a:r>
              <a:rPr lang="es-ES_tradnl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Eras Medium ITC" pitchFamily="34" charset="0"/>
              </a:rPr>
              <a:t>“mi pareja primero”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defRPr/>
            </a:pPr>
            <a:endParaRPr lang="es-ES_tradnl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Eras Medium ITC" pitchFamily="34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_tradnl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Eras Medium ITC" pitchFamily="34" charset="0"/>
              </a:rPr>
              <a:t>Romanos 15:1,2</a:t>
            </a:r>
            <a:endParaRPr lang="es-ES_tradnl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Eras Medium ITC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9669" name="Text Box 102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99269" y="2708920"/>
            <a:ext cx="5121672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_tradnl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Cultivar una relación amorosa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3" name="Text Box 1029"/>
          <p:cNvSpPr txBox="1">
            <a:spLocks noChangeArrowheads="1"/>
          </p:cNvSpPr>
          <p:nvPr/>
        </p:nvSpPr>
        <p:spPr bwMode="auto">
          <a:xfrm>
            <a:off x="98425" y="23813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79425" y="2636912"/>
            <a:ext cx="8185150" cy="40934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Cultivar el amor es como cultivar un jardín.</a:t>
            </a:r>
          </a:p>
          <a:p>
            <a:pPr algn="ctr">
              <a:spcBef>
                <a:spcPct val="50000"/>
              </a:spcBef>
              <a:defRPr/>
            </a:pPr>
            <a:r>
              <a:rPr lang="es-ES_tradnl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“Soplad en mi huerto, despréndanse sus aromas.”</a:t>
            </a:r>
            <a:endParaRPr lang="es-ES_tradnl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_tradnl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Cantares 4:16</a:t>
            </a:r>
            <a:endParaRPr lang="es-ES_tradnl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3" name="Text Box 3"/>
          <p:cNvSpPr txBox="1">
            <a:spLocks noChangeArrowheads="1"/>
          </p:cNvSpPr>
          <p:nvPr/>
        </p:nvSpPr>
        <p:spPr bwMode="auto">
          <a:xfrm>
            <a:off x="5108575" y="746125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4011" name="Text Box 11"/>
          <p:cNvSpPr txBox="1">
            <a:spLocks noChangeArrowheads="1"/>
          </p:cNvSpPr>
          <p:nvPr/>
        </p:nvSpPr>
        <p:spPr bwMode="auto">
          <a:xfrm>
            <a:off x="5959475" y="79375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84438" y="620713"/>
            <a:ext cx="6335712" cy="583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Blip>
                <a:blip r:embed="rId3"/>
              </a:buBlip>
              <a:defRPr sz="3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itchFamily="2" charset="2"/>
              <a:buChar char="l"/>
              <a:defRPr sz="2400">
                <a:solidFill>
                  <a:schemeClr val="bg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</a:pPr>
            <a:r>
              <a:rPr lang="es-E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“Donde reina el Espíritu de Dios, no se hablará de incompatibilidad en la relación matrimonial.  Si de veras se forma en nosotros Cristo, esperanza de gloria, habrá unión y amor en el hogar.  El Cristo que more en el corazón de la esposa concordará con el Cristo que habite en el del marido.  </a:t>
            </a:r>
            <a:r>
              <a:rPr lang="pt-B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HA, 105</a:t>
            </a:r>
            <a:endParaRPr lang="pt-B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6" name="Picture 4" descr="boton gr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0" y="354013"/>
            <a:ext cx="944563" cy="94456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4441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20526" y="476672"/>
            <a:ext cx="4176464" cy="416418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9pPr>
          </a:lstStyle>
          <a:p>
            <a:pPr>
              <a:defRPr/>
            </a:pPr>
            <a:r>
              <a:rPr lang="es-ES_tradnl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 cultiva el amor alabando las virtudes de su pareja.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4" name="Text Box 4"/>
          <p:cNvSpPr txBox="1">
            <a:spLocks noChangeArrowheads="1"/>
          </p:cNvSpPr>
          <p:nvPr/>
        </p:nvSpPr>
        <p:spPr bwMode="auto">
          <a:xfrm>
            <a:off x="98425" y="71438"/>
            <a:ext cx="1685013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</a:t>
            </a:r>
            <a:r>
              <a:rPr lang="en-US" sz="1400" dirty="0" smtClean="0">
                <a:solidFill>
                  <a:srgbClr val="C0C0C0"/>
                </a:solidFill>
                <a:latin typeface="Eras Demi ITC" pitchFamily="34" charset="0"/>
              </a:rPr>
              <a:t>Mi familia </a:t>
            </a:r>
            <a:endParaRPr lang="en-US" sz="1400" dirty="0">
              <a:solidFill>
                <a:srgbClr val="C0C0C0"/>
              </a:solidFill>
              <a:latin typeface="Eras Demi ITC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548145"/>
              </p:ext>
            </p:extLst>
          </p:nvPr>
        </p:nvGraphicFramePr>
        <p:xfrm>
          <a:off x="98425" y="19052"/>
          <a:ext cx="9136062" cy="6858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Presentation" r:id="rId3" imgW="3747689" imgH="2810234" progId="PowerPoint.Show.8">
                  <p:embed/>
                </p:oleObj>
              </mc:Choice>
              <mc:Fallback>
                <p:oleObj name="Presentation" r:id="rId3" imgW="3747689" imgH="2810234" progId="PowerPoint.Show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" y="19052"/>
                        <a:ext cx="9136062" cy="6858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3285" name="Picture 5" descr="C:\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2901" y="2028822"/>
            <a:ext cx="4770438" cy="3995737"/>
          </a:xfrm>
          <a:prstGeom prst="rect">
            <a:avLst/>
          </a:prstGeom>
          <a:noFill/>
        </p:spPr>
      </p:pic>
      <p:pic>
        <p:nvPicPr>
          <p:cNvPr id="353282" name="Picture 2" descr="Biblia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25" y="41276"/>
            <a:ext cx="3822700" cy="6578600"/>
          </a:xfrm>
          <a:prstGeom prst="rect">
            <a:avLst/>
          </a:prstGeom>
          <a:noFill/>
        </p:spPr>
      </p:pic>
      <p:sp>
        <p:nvSpPr>
          <p:cNvPr id="353283" name="Text Box 3"/>
          <p:cNvSpPr txBox="1">
            <a:spLocks noChangeArrowheads="1"/>
          </p:cNvSpPr>
          <p:nvPr/>
        </p:nvSpPr>
        <p:spPr bwMode="auto">
          <a:xfrm>
            <a:off x="4152901" y="206276"/>
            <a:ext cx="4770438" cy="132343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3200" b="1" dirty="0">
                <a:solidFill>
                  <a:schemeClr val="bg1"/>
                </a:solidFill>
                <a:latin typeface="Newtext Rg BT" pitchFamily="34" charset="0"/>
              </a:rPr>
              <a:t>Nuestro Pasaje está en</a:t>
            </a:r>
            <a:endParaRPr lang="en-US" sz="3200" b="1" dirty="0">
              <a:solidFill>
                <a:schemeClr val="bg1"/>
              </a:solidFill>
              <a:latin typeface="Newtext Rg BT" pitchFamily="34" charset="0"/>
            </a:endParaRPr>
          </a:p>
          <a:p>
            <a:pPr algn="ctr"/>
            <a:r>
              <a:rPr lang="es-MX" sz="4800" b="1" dirty="0">
                <a:solidFill>
                  <a:schemeClr val="bg1"/>
                </a:solidFill>
                <a:latin typeface="Newtext Rg BT" pitchFamily="34" charset="0"/>
              </a:rPr>
              <a:t>Cantares 1</a:t>
            </a:r>
            <a:r>
              <a:rPr lang="en-US" sz="4800" b="1" dirty="0">
                <a:solidFill>
                  <a:schemeClr val="bg1"/>
                </a:solidFill>
                <a:latin typeface="Newtext Rg BT" pitchFamily="34" charset="0"/>
              </a:rPr>
              <a:t>:6 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:\Pictures\Assorted\9-ways-to-get-your-vacation-less-last-minute-options-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489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089025" y="325438"/>
            <a:ext cx="700881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Toda persona </a:t>
            </a:r>
            <a:r>
              <a:rPr lang="en-US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tiene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ambos</a:t>
            </a:r>
          </a:p>
        </p:txBody>
      </p:sp>
      <p:sp>
        <p:nvSpPr>
          <p:cNvPr id="7" name="Rectangle 6"/>
          <p:cNvSpPr/>
          <p:nvPr/>
        </p:nvSpPr>
        <p:spPr>
          <a:xfrm>
            <a:off x="683568" y="2466185"/>
            <a:ext cx="3816424" cy="16189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+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s-ES_tradn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Puntos fuertes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s-ES_tradn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Virtudes</a:t>
            </a:r>
          </a:p>
        </p:txBody>
      </p:sp>
      <p:sp>
        <p:nvSpPr>
          <p:cNvPr id="8" name="Rectangle 7"/>
          <p:cNvSpPr/>
          <p:nvPr/>
        </p:nvSpPr>
        <p:spPr>
          <a:xfrm>
            <a:off x="5468512" y="2480527"/>
            <a:ext cx="3361386" cy="20621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-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s-ES_tradn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Debilidades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s-ES_tradnl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Áreas de crecimiento</a:t>
            </a:r>
            <a:endParaRPr lang="es-ES_tradnl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70086" y="5543549"/>
            <a:ext cx="8659812" cy="823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s-ES_tradnl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Descubra los puntos fuertes y hable acerca de ellos</a:t>
            </a:r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7" name="Text Box 3"/>
          <p:cNvSpPr txBox="1">
            <a:spLocks noChangeArrowheads="1"/>
          </p:cNvSpPr>
          <p:nvPr/>
        </p:nvSpPr>
        <p:spPr bwMode="auto">
          <a:xfrm>
            <a:off x="6781800" y="773113"/>
            <a:ext cx="184150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 algn="ctr"/>
            <a:endParaRPr lang="es-ES" sz="4800" b="1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71437"/>
            <a:ext cx="3995936" cy="6612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5030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4094361" y="71438"/>
            <a:ext cx="4895093" cy="6612696"/>
          </a:xfrm>
          <a:solidFill>
            <a:srgbClr val="C00000"/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s-ES_tradnl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Cultive el amor expresando su amor por su pareja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7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0583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339975" y="404813"/>
            <a:ext cx="6337300" cy="583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Blip>
                <a:blip r:embed="rId3"/>
              </a:buBlip>
              <a:defRPr sz="3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itchFamily="2" charset="2"/>
              <a:buChar char="l"/>
              <a:defRPr sz="2400">
                <a:solidFill>
                  <a:schemeClr val="bg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</a:pPr>
            <a:r>
              <a:rPr lang="pt-B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 que revela nuestro carácter verdadero no es tanto la religión del púlpito como la de la familia... Un hombre bueno será una bendición para su familia.  Su religión hará mejores a su esposa, sus hijos y sus ayudantes”.</a:t>
            </a:r>
            <a:r>
              <a:rPr lang="pt-B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HA, 322</a:t>
            </a:r>
            <a:endParaRPr lang="pt-B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061046"/>
              </p:ext>
            </p:extLst>
          </p:nvPr>
        </p:nvGraphicFramePr>
        <p:xfrm>
          <a:off x="0" y="58738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Photo Editor Photo" r:id="rId3" imgW="6095238" imgH="4572396" progId="MSPhotoEd.3">
                  <p:embed/>
                </p:oleObj>
              </mc:Choice>
              <mc:Fallback>
                <p:oleObj name="Photo Editor Photo" r:id="rId3" imgW="6095238" imgH="4572396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8738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9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8800" y="488950"/>
            <a:ext cx="8012113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Palabras de amor:</a:t>
            </a:r>
            <a:endParaRPr lang="es-ES_tradnl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Demi ITC" pitchFamily="3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11188" y="1556792"/>
            <a:ext cx="8012112" cy="41513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_tradnl" sz="2800" dirty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El esposo dice:</a:t>
            </a:r>
          </a:p>
          <a:p>
            <a:pPr>
              <a:spcBef>
                <a:spcPct val="50000"/>
              </a:spcBef>
              <a:defRPr/>
            </a:pPr>
            <a:r>
              <a:rPr lang="es-ES_tradnl" sz="2800" dirty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Que hermosa eres, amiga mía!. Que hermosa eres!. Tus ojos entre tus guedejas como dos palomas.</a:t>
            </a:r>
          </a:p>
          <a:p>
            <a:pPr>
              <a:spcBef>
                <a:spcPct val="50000"/>
              </a:spcBef>
              <a:defRPr/>
            </a:pPr>
            <a:r>
              <a:rPr lang="es-ES_tradnl" sz="2800" dirty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Tu cuello, como la torre de David, edificada para trofeos.</a:t>
            </a:r>
          </a:p>
          <a:p>
            <a:pPr>
              <a:spcBef>
                <a:spcPct val="50000"/>
              </a:spcBef>
              <a:defRPr/>
            </a:pPr>
            <a:r>
              <a:rPr lang="es-ES_tradnl" sz="2800" dirty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Toda tu eres hermosa, amiga </a:t>
            </a:r>
            <a:r>
              <a:rPr lang="es-ES_tradnl" sz="28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mía, </a:t>
            </a:r>
            <a:r>
              <a:rPr lang="es-ES_tradnl" sz="2800" dirty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</a:rPr>
              <a:t>sin tacha alguna. Cantares 1: 1,4,7.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4420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"/>
          <a:stretch>
            <a:fillRect/>
          </a:stretch>
        </p:blipFill>
        <p:spPr bwMode="auto">
          <a:xfrm>
            <a:off x="139700" y="122238"/>
            <a:ext cx="8888413" cy="658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2634" name="Text Box 10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60286" y="1772816"/>
            <a:ext cx="8012112" cy="41513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es-ES_tradnl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La esposa dice:</a:t>
            </a:r>
            <a:endParaRPr lang="es-ES_tradnl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_tradnl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Mi amado es elegante y sonrosado, el mas distinguido entre diez mil.</a:t>
            </a:r>
          </a:p>
          <a:p>
            <a:pPr>
              <a:spcBef>
                <a:spcPct val="50000"/>
              </a:spcBef>
              <a:defRPr/>
            </a:pPr>
            <a:r>
              <a:rPr lang="es-ES_tradnl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Su cabeza es de oro finísimo;  sus cabellos crespos, negro como el cuervo.</a:t>
            </a:r>
          </a:p>
          <a:p>
            <a:pPr>
              <a:spcBef>
                <a:spcPct val="50000"/>
              </a:spcBef>
              <a:defRPr/>
            </a:pPr>
            <a:r>
              <a:rPr lang="es-ES_tradnl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ras Demi ITC" pitchFamily="34" charset="0"/>
              </a:rPr>
              <a:t>Su paladar dulcísimo y todo codiciable. Tal es mi amado, tal es mi amigo, OH doncellas de Jerusalén.  Cantares  5: 10,11,16.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5625" y="260648"/>
            <a:ext cx="8012113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</a:rPr>
              <a:t>Palabras de amor</a:t>
            </a:r>
            <a:endParaRPr lang="es-ES_tradnl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ras Demi ITC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110761"/>
              </p:ext>
            </p:extLst>
          </p:nvPr>
        </p:nvGraphicFramePr>
        <p:xfrm>
          <a:off x="0" y="0"/>
          <a:ext cx="9144000" cy="670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Drawing" r:id="rId3" imgW="6522622" imgH="6857505" progId="Presentations.Drawing.10">
                  <p:embed/>
                </p:oleObj>
              </mc:Choice>
              <mc:Fallback>
                <p:oleObj name="Drawing" r:id="rId3" imgW="6522622" imgH="6857505" progId="Presentations.Drawing.10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70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98425" y="55563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31888" y="1639888"/>
            <a:ext cx="775017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s-ES_tradnl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¡</a:t>
            </a:r>
            <a:r>
              <a:rPr lang="es-ES_tradnl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Los esposos lo deben decir!</a:t>
            </a:r>
          </a:p>
          <a:p>
            <a:pPr eaLnBrk="1" hangingPunct="1">
              <a:buFont typeface="Wingdings" pitchFamily="2" charset="2"/>
              <a:buNone/>
            </a:pPr>
            <a:endParaRPr lang="es-ES_tradnl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Newtext Rg BT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s-ES_tradnl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 ¡Las esposas también lo deben decir!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9552" y="332656"/>
            <a:ext cx="4213225" cy="10191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s-ES_tradnl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aufmann Bd BT" pitchFamily="66" charset="0"/>
              </a:rPr>
              <a:t>“Yo te amo”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85838" y="5851525"/>
            <a:ext cx="6943725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s-ES_tradn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¡</a:t>
            </a:r>
            <a:r>
              <a:rPr lang="es-ES_tradn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aufmann Bd BT" pitchFamily="66" charset="0"/>
              </a:rPr>
              <a:t>Todos los días!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050" name="Picture 2" descr="boton gran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3238" y="687388"/>
            <a:ext cx="979487" cy="979487"/>
          </a:xfrm>
          <a:prstGeom prst="rect">
            <a:avLst/>
          </a:prstGeom>
          <a:noFill/>
        </p:spPr>
      </p:pic>
      <p:sp>
        <p:nvSpPr>
          <p:cNvPr id="386055" name="Text Box 7"/>
          <p:cNvSpPr txBox="1">
            <a:spLocks noChangeArrowheads="1"/>
          </p:cNvSpPr>
          <p:nvPr/>
        </p:nvSpPr>
        <p:spPr bwMode="auto">
          <a:xfrm>
            <a:off x="457200" y="365125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sp>
        <p:nvSpPr>
          <p:cNvPr id="386056" name="Text Box 8"/>
          <p:cNvSpPr txBox="1">
            <a:spLocks noChangeArrowheads="1"/>
          </p:cNvSpPr>
          <p:nvPr/>
        </p:nvSpPr>
        <p:spPr bwMode="auto">
          <a:xfrm>
            <a:off x="468313" y="463550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832848"/>
              </p:ext>
            </p:extLst>
          </p:nvPr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" name="Drawing" r:id="rId5" imgW="2804307" imgH="2346835" progId="Presentations.Drawing.10">
                  <p:embed/>
                </p:oleObj>
              </mc:Choice>
              <mc:Fallback>
                <p:oleObj name="Drawing" r:id="rId5" imgW="2804307" imgH="2346835" progId="Presentations.Drawing.10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6061" name="Text Box 13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>
          <a:xfrm>
            <a:off x="331788" y="787400"/>
            <a:ext cx="8631237" cy="5214938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¡A las palabras de amor, también se necesita añadir acciones de amor: </a:t>
            </a:r>
            <a:b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 beso </a:t>
            </a:r>
            <a:b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una tarjeta </a:t>
            </a:r>
            <a:b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 regalo </a:t>
            </a:r>
            <a:b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una flor </a:t>
            </a:r>
            <a:b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s-ES_tradnl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 solamente en días especiales, sino en cualquier otro día del año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267136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22238"/>
            <a:ext cx="4348163" cy="658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8099" name="Text Box 3"/>
          <p:cNvSpPr txBox="1">
            <a:spLocks noChangeArrowheads="1"/>
          </p:cNvSpPr>
          <p:nvPr/>
        </p:nvSpPr>
        <p:spPr bwMode="auto">
          <a:xfrm>
            <a:off x="4211392" y="929161"/>
            <a:ext cx="4778061" cy="575542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71842" dir="2700000" algn="ctr" rotWithShape="0">
              <a:srgbClr val="800080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“</a:t>
            </a:r>
            <a:r>
              <a:rPr lang="es-MX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Como cierva amada y graciosa gacela, Sus pechos te satisfagan en todo tiempo; y en su amor recréate siempre.</a:t>
            </a:r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”</a:t>
            </a:r>
          </a:p>
          <a:p>
            <a:pPr algn="ctr">
              <a:spcBef>
                <a:spcPct val="50000"/>
              </a:spcBef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Proverb</a:t>
            </a:r>
            <a:r>
              <a:rPr lang="es-MX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io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s 5:19</a:t>
            </a:r>
            <a:r>
              <a:rPr lang="es-MX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ras Demi ITC" pitchFamily="34" charset="0"/>
              </a:rPr>
              <a:t> (V.R.V.)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ras Demi ITC" pitchFamily="34" charset="0"/>
            </a:endParaRPr>
          </a:p>
        </p:txBody>
      </p:sp>
      <p:sp>
        <p:nvSpPr>
          <p:cNvPr id="388101" name="Text Box 5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683653" y="285728"/>
            <a:ext cx="8305800" cy="1143000"/>
          </a:xfrm>
          <a:prstGeom prst="rect">
            <a:avLst/>
          </a:prstGeom>
          <a:noFill/>
          <a:effectLst>
            <a:outerShdw dist="125724" dir="2700000" algn="ctr" rotWithShape="0">
              <a:schemeClr val="tx2"/>
            </a:outerShdw>
          </a:effectLst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text Rg BT" pitchFamily="34" charset="0"/>
              </a:defRPr>
            </a:lvl9pPr>
          </a:lstStyle>
          <a:p>
            <a:r>
              <a:rPr lang="en-US" sz="4000" dirty="0" smtClean="0">
                <a:solidFill>
                  <a:schemeClr val="tx1"/>
                </a:solidFill>
                <a:latin typeface="Cooper Black" pitchFamily="18" charset="0"/>
              </a:rPr>
              <a:t>NO DESCUIDEN EL SEXO</a:t>
            </a:r>
            <a:endParaRPr lang="es-ES" sz="4000" dirty="0">
              <a:solidFill>
                <a:schemeClr val="tx1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88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099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XP4776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5" r="3090"/>
          <a:stretch>
            <a:fillRect/>
          </a:stretch>
        </p:blipFill>
        <p:spPr bwMode="auto">
          <a:xfrm>
            <a:off x="139700" y="122238"/>
            <a:ext cx="8899525" cy="65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4583113" y="1074738"/>
            <a:ext cx="4183062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2"/>
            </a:outerShdw>
          </a:effectLst>
        </p:spPr>
        <p:txBody>
          <a:bodyPr lIns="182562" tIns="46038" rIns="182562" bIns="46038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A menudo uno está satisfecho mientras el otro no:</a:t>
            </a:r>
            <a:endParaRPr lang="en-US" sz="3200" b="1">
              <a:solidFill>
                <a:srgbClr val="CC3300"/>
              </a:solidFill>
              <a:latin typeface="Eras Demi ITC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n-US" sz="3200" b="1">
              <a:solidFill>
                <a:srgbClr val="CC3300"/>
              </a:solidFill>
              <a:latin typeface="Eras Demi ITC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U</a:t>
            </a:r>
            <a:r>
              <a:rPr lang="en-US" sz="3200" b="1">
                <a:solidFill>
                  <a:srgbClr val="CC3300"/>
                </a:solidFill>
                <a:latin typeface="Eras Demi ITC" pitchFamily="34" charset="0"/>
              </a:rPr>
              <a:t>n</a:t>
            </a: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o</a:t>
            </a:r>
            <a:r>
              <a:rPr lang="en-US" sz="3200" b="1">
                <a:solidFill>
                  <a:srgbClr val="CC3300"/>
                </a:solidFill>
                <a:latin typeface="Eras Demi ITC" pitchFamily="34" charset="0"/>
              </a:rPr>
              <a:t> </a:t>
            </a: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tiene deseos mientras ¡el otro ronca</a:t>
            </a:r>
            <a:r>
              <a:rPr lang="en-US" sz="3200" b="1">
                <a:solidFill>
                  <a:srgbClr val="CC3300"/>
                </a:solidFill>
                <a:latin typeface="Eras Demi ITC" pitchFamily="34" charset="0"/>
              </a:rPr>
              <a:t>!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n-US" sz="3200" b="1">
              <a:solidFill>
                <a:srgbClr val="CC3300"/>
              </a:solidFill>
              <a:latin typeface="Eras Demi ITC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La satisfacción sexual alienta la fidelidad</a:t>
            </a:r>
            <a:r>
              <a:rPr lang="en-US" sz="3200" b="1">
                <a:solidFill>
                  <a:srgbClr val="CC3300"/>
                </a:solidFill>
                <a:latin typeface="Eras Demi ITC" pitchFamily="34" charset="0"/>
              </a:rPr>
              <a:t>, </a:t>
            </a:r>
            <a:r>
              <a:rPr lang="es-MX" sz="3200" b="1">
                <a:solidFill>
                  <a:srgbClr val="CC3300"/>
                </a:solidFill>
                <a:latin typeface="Eras Demi ITC" pitchFamily="34" charset="0"/>
              </a:rPr>
              <a:t>entonces hágala prioridad</a:t>
            </a:r>
            <a:r>
              <a:rPr lang="en-US" sz="3200" b="1">
                <a:solidFill>
                  <a:srgbClr val="CC3300"/>
                </a:solidFill>
                <a:latin typeface="Eras Demi ITC" pitchFamily="34" charset="0"/>
              </a:rPr>
              <a:t>!</a:t>
            </a:r>
          </a:p>
        </p:txBody>
      </p:sp>
      <p:sp>
        <p:nvSpPr>
          <p:cNvPr id="389125" name="Text Box 5"/>
          <p:cNvSpPr txBox="1">
            <a:spLocks noChangeArrowheads="1"/>
          </p:cNvSpPr>
          <p:nvPr/>
        </p:nvSpPr>
        <p:spPr bwMode="auto">
          <a:xfrm>
            <a:off x="1011238" y="1373188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389129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0147" name="Text Box 3"/>
          <p:cNvSpPr txBox="1">
            <a:spLocks noChangeArrowheads="1"/>
          </p:cNvSpPr>
          <p:nvPr/>
        </p:nvSpPr>
        <p:spPr bwMode="auto">
          <a:xfrm>
            <a:off x="757238" y="1625600"/>
            <a:ext cx="7608887" cy="37163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7184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>
                <a:solidFill>
                  <a:schemeClr val="accent2"/>
                </a:solidFill>
                <a:latin typeface="Eras Demi ITC" pitchFamily="34" charset="0"/>
              </a:rPr>
              <a:t>Proverb</a:t>
            </a:r>
            <a:r>
              <a:rPr lang="es-MX" sz="4000">
                <a:solidFill>
                  <a:schemeClr val="accent2"/>
                </a:solidFill>
                <a:latin typeface="Eras Demi ITC" pitchFamily="34" charset="0"/>
              </a:rPr>
              <a:t>io</a:t>
            </a:r>
            <a:r>
              <a:rPr lang="en-US" sz="4000">
                <a:solidFill>
                  <a:schemeClr val="accent2"/>
                </a:solidFill>
                <a:latin typeface="Eras Demi ITC" pitchFamily="34" charset="0"/>
              </a:rPr>
              <a:t>s 27:7</a:t>
            </a:r>
          </a:p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accent2"/>
                </a:solidFill>
                <a:latin typeface="Eras Demi ITC" pitchFamily="34" charset="0"/>
              </a:rPr>
              <a:t>“</a:t>
            </a:r>
            <a:r>
              <a:rPr lang="es-MX" sz="4400">
                <a:solidFill>
                  <a:schemeClr val="accent2"/>
                </a:solidFill>
                <a:latin typeface="Eras Demi ITC" pitchFamily="34" charset="0"/>
              </a:rPr>
              <a:t>El hombre saciado desprecia el panal de miel; Pero al hambriento todo lo amargo es dulce.</a:t>
            </a:r>
            <a:r>
              <a:rPr lang="en-US" sz="4400">
                <a:solidFill>
                  <a:schemeClr val="accent2"/>
                </a:solidFill>
                <a:latin typeface="Eras Demi ITC" pitchFamily="34" charset="0"/>
              </a:rPr>
              <a:t>”</a:t>
            </a:r>
            <a:endParaRPr lang="en-US" sz="3600">
              <a:solidFill>
                <a:schemeClr val="accent2"/>
              </a:solidFill>
              <a:latin typeface="Eras Demi ITC" pitchFamily="34" charset="0"/>
            </a:endParaRPr>
          </a:p>
        </p:txBody>
      </p:sp>
      <p:sp>
        <p:nvSpPr>
          <p:cNvPr id="390149" name="Text Box 5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90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37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57150"/>
            <a:ext cx="8870950" cy="6638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356355" name="Rectangle 3"/>
          <p:cNvSpPr>
            <a:spLocks noChangeArrowheads="1"/>
          </p:cNvSpPr>
          <p:nvPr/>
        </p:nvSpPr>
        <p:spPr bwMode="auto">
          <a:xfrm>
            <a:off x="950913" y="1457325"/>
            <a:ext cx="7246937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8000"/>
            </a:outerShdw>
          </a:effectLst>
        </p:spPr>
        <p:txBody>
          <a:bodyPr lIns="92075" tIns="46038" rIns="92075" bIns="46038" anchor="ctr"/>
          <a:lstStyle/>
          <a:p>
            <a:endParaRPr lang="es-ES" sz="4000">
              <a:solidFill>
                <a:srgbClr val="FFFF66"/>
              </a:solidFill>
              <a:latin typeface="Newtext Rg BT" pitchFamily="34" charset="0"/>
            </a:endParaRPr>
          </a:p>
        </p:txBody>
      </p:sp>
      <p:sp>
        <p:nvSpPr>
          <p:cNvPr id="356356" name="Text Box 4"/>
          <p:cNvSpPr txBox="1">
            <a:spLocks noChangeArrowheads="1"/>
          </p:cNvSpPr>
          <p:nvPr/>
        </p:nvSpPr>
        <p:spPr bwMode="auto">
          <a:xfrm>
            <a:off x="479425" y="4246563"/>
            <a:ext cx="8104188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s-ES" sz="4000" b="1">
              <a:solidFill>
                <a:schemeClr val="accent2"/>
              </a:solidFill>
            </a:endParaRPr>
          </a:p>
        </p:txBody>
      </p:sp>
      <p:sp>
        <p:nvSpPr>
          <p:cNvPr id="356358" name="Text Box 6"/>
          <p:cNvSpPr txBox="1">
            <a:spLocks noChangeArrowheads="1"/>
          </p:cNvSpPr>
          <p:nvPr/>
        </p:nvSpPr>
        <p:spPr bwMode="auto">
          <a:xfrm>
            <a:off x="203200" y="422275"/>
            <a:ext cx="8712200" cy="685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“</a:t>
            </a:r>
            <a:r>
              <a:rPr lang="es-MX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M</a:t>
            </a:r>
            <a:r>
              <a:rPr lang="en-US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e</a:t>
            </a:r>
            <a:r>
              <a:rPr lang="es-MX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 pusieron a guardar</a:t>
            </a:r>
            <a:r>
              <a:rPr lang="en-US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s-MX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las </a:t>
            </a:r>
            <a:r>
              <a:rPr lang="en-US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vi</a:t>
            </a:r>
            <a:r>
              <a:rPr lang="es-MX" sz="39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ña</a:t>
            </a:r>
            <a:r>
              <a:rPr lang="en-US" sz="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ewtext Rg BT" pitchFamily="34" charset="0"/>
              </a:rPr>
              <a:t>s”</a:t>
            </a:r>
          </a:p>
        </p:txBody>
      </p:sp>
      <p:sp>
        <p:nvSpPr>
          <p:cNvPr id="356360" name="Text Box 8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6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5" grpId="0" build="p" autoUpdateAnimBg="0"/>
      <p:bldP spid="3563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459" name="Picture 3" descr="boton gr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8688" y="565150"/>
            <a:ext cx="1049337" cy="1049338"/>
          </a:xfrm>
          <a:prstGeom prst="rect">
            <a:avLst/>
          </a:prstGeom>
          <a:noFill/>
        </p:spPr>
      </p:pic>
      <p:pic>
        <p:nvPicPr>
          <p:cNvPr id="13" name="Picture 7" descr="Black_Married Couple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00" y="122238"/>
            <a:ext cx="8893175" cy="6583362"/>
          </a:xfrm>
          <a:prstGeom prst="rect">
            <a:avLst/>
          </a:prstGeom>
          <a:noFill/>
        </p:spPr>
      </p:pic>
      <p:sp>
        <p:nvSpPr>
          <p:cNvPr id="403465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6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" y="114300"/>
            <a:ext cx="8909050" cy="6591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11651" name="Rectangle 3"/>
          <p:cNvSpPr>
            <a:spLocks noChangeArrowheads="1"/>
          </p:cNvSpPr>
          <p:nvPr/>
        </p:nvSpPr>
        <p:spPr bwMode="auto">
          <a:xfrm>
            <a:off x="4713288" y="2078038"/>
            <a:ext cx="418465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/>
            <a:r>
              <a:rPr lang="es-MX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Sus Hijos son Prioridad </a:t>
            </a:r>
            <a:endParaRPr lang="en-US" sz="6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text Rg BT" pitchFamily="34" charset="0"/>
            </a:endParaRPr>
          </a:p>
        </p:txBody>
      </p:sp>
      <p:sp>
        <p:nvSpPr>
          <p:cNvPr id="411655" name="Text Box 7"/>
          <p:cNvSpPr txBox="1">
            <a:spLocks noChangeArrowheads="1"/>
          </p:cNvSpPr>
          <p:nvPr/>
        </p:nvSpPr>
        <p:spPr bwMode="auto">
          <a:xfrm>
            <a:off x="822325" y="1243013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411658" name="Text Box 10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1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5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704" name="Picture 1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5250"/>
            <a:ext cx="4624388" cy="6600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13702" name="Text Box 1030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413703" name="Picture 1031" descr="C:\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7738" y="95250"/>
            <a:ext cx="4208462" cy="66008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13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80" name="Text Box 4"/>
          <p:cNvSpPr txBox="1">
            <a:spLocks noChangeArrowheads="1"/>
          </p:cNvSpPr>
          <p:nvPr/>
        </p:nvSpPr>
        <p:spPr bwMode="auto">
          <a:xfrm>
            <a:off x="304800" y="606652"/>
            <a:ext cx="8561388" cy="57861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r>
              <a:rPr lang="en-US" sz="3700" dirty="0">
                <a:solidFill>
                  <a:srgbClr val="CC3300"/>
                </a:solidFill>
                <a:latin typeface="Newtext Rg BT" pitchFamily="34" charset="0"/>
              </a:rPr>
              <a:t>   </a:t>
            </a:r>
            <a:r>
              <a:rPr lang="es-ES_tradnl" sz="3700" dirty="0">
                <a:solidFill>
                  <a:srgbClr val="CC3300"/>
                </a:solidFill>
                <a:latin typeface="Newtext Rg BT" pitchFamily="34" charset="0"/>
              </a:rPr>
              <a:t>Comentario</a:t>
            </a:r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 de un hijo de </a:t>
            </a:r>
            <a:r>
              <a:rPr lang="en-US" sz="3700" dirty="0" smtClean="0">
                <a:solidFill>
                  <a:srgbClr val="CC3300"/>
                </a:solidFill>
                <a:latin typeface="Newtext Rg BT" pitchFamily="34" charset="0"/>
              </a:rPr>
              <a:t>Pastor, dirigente y predicador.</a:t>
            </a:r>
            <a:endParaRPr lang="en-US" sz="3700" dirty="0">
              <a:solidFill>
                <a:srgbClr val="CC3300"/>
              </a:solidFill>
              <a:latin typeface="Newtext Rg BT" pitchFamily="34" charset="0"/>
            </a:endParaRPr>
          </a:p>
          <a:p>
            <a:endParaRPr lang="en-US" sz="3700" dirty="0">
              <a:solidFill>
                <a:srgbClr val="CC3300"/>
              </a:solidFill>
              <a:latin typeface="Newtext Rg BT" pitchFamily="34" charset="0"/>
            </a:endParaRPr>
          </a:p>
          <a:p>
            <a:r>
              <a:rPr lang="en-US" sz="3700" dirty="0">
                <a:solidFill>
                  <a:srgbClr val="CC3300"/>
                </a:solidFill>
                <a:latin typeface="Newtext Rg BT" pitchFamily="34" charset="0"/>
              </a:rPr>
              <a:t>“</a:t>
            </a:r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No permita que sus hijos sientan </a:t>
            </a:r>
          </a:p>
          <a:p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que la iglesia es más importante que ellos. </a:t>
            </a:r>
          </a:p>
          <a:p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Pueden llegar a creer que si el</a:t>
            </a:r>
          </a:p>
          <a:p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siervo de Dios no tiene tiempo para</a:t>
            </a:r>
          </a:p>
          <a:p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ellos, entonces es posible que Dios</a:t>
            </a:r>
          </a:p>
          <a:p>
            <a:r>
              <a:rPr lang="es-MX" sz="3700" dirty="0">
                <a:solidFill>
                  <a:srgbClr val="CC3300"/>
                </a:solidFill>
                <a:latin typeface="Newtext Rg BT" pitchFamily="34" charset="0"/>
              </a:rPr>
              <a:t>tampoco.</a:t>
            </a:r>
            <a:r>
              <a:rPr lang="en-US" sz="3700" dirty="0">
                <a:solidFill>
                  <a:srgbClr val="CC3300"/>
                </a:solidFill>
                <a:latin typeface="Newtext Rg BT" pitchFamily="34" charset="0"/>
              </a:rPr>
              <a:t>”</a:t>
            </a:r>
          </a:p>
        </p:txBody>
      </p:sp>
      <p:sp>
        <p:nvSpPr>
          <p:cNvPr id="408582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8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700" y="71438"/>
            <a:ext cx="4486275" cy="6600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419842" name="Picture 2" descr="boton gran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57" y="514350"/>
            <a:ext cx="998538" cy="998538"/>
          </a:xfrm>
          <a:prstGeom prst="rect">
            <a:avLst/>
          </a:prstGeom>
          <a:noFill/>
        </p:spPr>
      </p:pic>
      <p:sp>
        <p:nvSpPr>
          <p:cNvPr id="419843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982913"/>
            <a:ext cx="4181475" cy="1143000"/>
          </a:xfrm>
        </p:spPr>
        <p:txBody>
          <a:bodyPr/>
          <a:lstStyle/>
          <a:p>
            <a:pPr algn="ctr"/>
            <a:r>
              <a:rPr lang="es-ES_tradnl" sz="6000" dirty="0">
                <a:solidFill>
                  <a:srgbClr val="CC3300"/>
                </a:solidFill>
              </a:rPr>
              <a:t>Mantenga una relación positiva</a:t>
            </a:r>
            <a:r>
              <a:rPr lang="en-US" sz="6000" dirty="0">
                <a:solidFill>
                  <a:srgbClr val="CC3300"/>
                </a:solidFill>
              </a:rPr>
              <a:t>  </a:t>
            </a:r>
          </a:p>
        </p:txBody>
      </p:sp>
      <p:pic>
        <p:nvPicPr>
          <p:cNvPr id="419845" name="Picture 5" descr="boton gran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63875" y="5394325"/>
            <a:ext cx="1074737" cy="1074738"/>
          </a:xfrm>
          <a:prstGeom prst="rect">
            <a:avLst/>
          </a:prstGeom>
          <a:noFill/>
        </p:spPr>
      </p:pic>
      <p:sp>
        <p:nvSpPr>
          <p:cNvPr id="419846" name="Text Box 6"/>
          <p:cNvSpPr txBox="1">
            <a:spLocks noChangeArrowheads="1"/>
          </p:cNvSpPr>
          <p:nvPr/>
        </p:nvSpPr>
        <p:spPr bwMode="auto">
          <a:xfrm>
            <a:off x="457200" y="365125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sp>
        <p:nvSpPr>
          <p:cNvPr id="419847" name="Text Box 7"/>
          <p:cNvSpPr txBox="1">
            <a:spLocks noChangeArrowheads="1"/>
          </p:cNvSpPr>
          <p:nvPr/>
        </p:nvSpPr>
        <p:spPr bwMode="auto">
          <a:xfrm>
            <a:off x="468313" y="463550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sp>
        <p:nvSpPr>
          <p:cNvPr id="419852" name="Text Box 12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1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Text Box 1026"/>
          <p:cNvSpPr txBox="1">
            <a:spLocks noChangeArrowheads="1"/>
          </p:cNvSpPr>
          <p:nvPr/>
        </p:nvSpPr>
        <p:spPr bwMode="auto">
          <a:xfrm>
            <a:off x="207963" y="407534"/>
            <a:ext cx="8577262" cy="632480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 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Otro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</a:t>
            </a:r>
            <a:r>
              <a:rPr lang="es-ES_tradnl" sz="4500" dirty="0">
                <a:solidFill>
                  <a:srgbClr val="CC3300"/>
                </a:solidFill>
                <a:latin typeface="Newtext Rg BT" pitchFamily="34" charset="0"/>
              </a:rPr>
              <a:t>Comentario</a:t>
            </a:r>
            <a:r>
              <a:rPr lang="es-MX" sz="4500" dirty="0">
                <a:solidFill>
                  <a:srgbClr val="CC3300"/>
                </a:solidFill>
                <a:latin typeface="Newtext Rg BT" pitchFamily="34" charset="0"/>
              </a:rPr>
              <a:t> </a:t>
            </a:r>
          </a:p>
          <a:p>
            <a:pPr algn="ctr"/>
            <a:r>
              <a:rPr lang="es-MX" sz="4500" dirty="0">
                <a:solidFill>
                  <a:srgbClr val="CC3300"/>
                </a:solidFill>
                <a:latin typeface="Newtext Rg BT" pitchFamily="34" charset="0"/>
              </a:rPr>
              <a:t>de un hijo de </a:t>
            </a:r>
            <a:r>
              <a:rPr lang="es-MX" sz="4500" dirty="0" err="1">
                <a:solidFill>
                  <a:srgbClr val="CC3300"/>
                </a:solidFill>
                <a:latin typeface="Newtext Rg BT" pitchFamily="34" charset="0"/>
              </a:rPr>
              <a:t>past</a:t>
            </a:r>
            <a:r>
              <a:rPr lang="en-US" sz="4500" dirty="0" smtClean="0">
                <a:solidFill>
                  <a:srgbClr val="CC3300"/>
                </a:solidFill>
                <a:latin typeface="Newtext Rg BT" pitchFamily="34" charset="0"/>
              </a:rPr>
              <a:t>or, dirigente y predicador</a:t>
            </a:r>
            <a:endParaRPr lang="en-US" sz="4500" dirty="0">
              <a:solidFill>
                <a:srgbClr val="CC3300"/>
              </a:solidFill>
              <a:latin typeface="Newtext Rg BT" pitchFamily="34" charset="0"/>
            </a:endParaRPr>
          </a:p>
          <a:p>
            <a:pPr algn="ctr"/>
            <a:endParaRPr lang="en-US" sz="4500" dirty="0">
              <a:solidFill>
                <a:srgbClr val="CC3300"/>
              </a:solidFill>
              <a:latin typeface="Newtext Rg BT" pitchFamily="34" charset="0"/>
            </a:endParaRPr>
          </a:p>
          <a:p>
            <a:pPr algn="ctr"/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“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Pienso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que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la clave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es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desarrollar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 la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</a:rPr>
              <a:t>relaci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ón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con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sus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hijos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con la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misma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fuerza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y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entusiasmo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que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desarrolla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su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</a:t>
            </a:r>
            <a:r>
              <a:rPr lang="en-US" sz="4500" dirty="0" err="1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relación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  <a:cs typeface="Times New Roman" pitchFamily="18" charset="0"/>
              </a:rPr>
              <a:t> con Dios.</a:t>
            </a:r>
            <a:r>
              <a:rPr lang="en-US" sz="4500" dirty="0">
                <a:solidFill>
                  <a:srgbClr val="CC3300"/>
                </a:solidFill>
                <a:latin typeface="Newtext Rg BT" pitchFamily="34" charset="0"/>
              </a:rPr>
              <a:t>”</a:t>
            </a:r>
          </a:p>
        </p:txBody>
      </p:sp>
      <p:sp>
        <p:nvSpPr>
          <p:cNvPr id="496644" name="Text Box 1028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2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97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2950" y="71438"/>
            <a:ext cx="4391025" cy="6581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24963" name="Rectangle 3"/>
          <p:cNvSpPr>
            <a:spLocks noGrp="1" noChangeArrowheads="1"/>
          </p:cNvSpPr>
          <p:nvPr>
            <p:ph type="title"/>
          </p:nvPr>
        </p:nvSpPr>
        <p:spPr>
          <a:xfrm>
            <a:off x="98425" y="1907381"/>
            <a:ext cx="4398963" cy="3319462"/>
          </a:xfrm>
        </p:spPr>
        <p:txBody>
          <a:bodyPr/>
          <a:lstStyle/>
          <a:p>
            <a:pPr algn="ctr"/>
            <a:r>
              <a:rPr lang="es-ES_tradnl" sz="4800" dirty="0">
                <a:solidFill>
                  <a:srgbClr val="CC3300"/>
                </a:solidFill>
              </a:rPr>
              <a:t>Me Comunicaré sabiamente con mis hijos</a:t>
            </a:r>
          </a:p>
        </p:txBody>
      </p:sp>
      <p:sp>
        <p:nvSpPr>
          <p:cNvPr id="424966" name="Text Box 6"/>
          <p:cNvSpPr txBox="1">
            <a:spLocks noChangeArrowheads="1"/>
          </p:cNvSpPr>
          <p:nvPr/>
        </p:nvSpPr>
        <p:spPr bwMode="auto">
          <a:xfrm>
            <a:off x="457200" y="365125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sp>
        <p:nvSpPr>
          <p:cNvPr id="424967" name="Text Box 7"/>
          <p:cNvSpPr txBox="1">
            <a:spLocks noChangeArrowheads="1"/>
          </p:cNvSpPr>
          <p:nvPr/>
        </p:nvSpPr>
        <p:spPr bwMode="auto">
          <a:xfrm>
            <a:off x="468313" y="463550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 sz="2800" b="1"/>
          </a:p>
        </p:txBody>
      </p:sp>
      <p:sp>
        <p:nvSpPr>
          <p:cNvPr id="424972" name="Text Box 12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3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58" name="Picture 1026" descr="BibleBackground for tex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22238"/>
            <a:ext cx="8853488" cy="6581775"/>
          </a:xfrm>
          <a:prstGeom prst="rect">
            <a:avLst/>
          </a:prstGeom>
          <a:noFill/>
        </p:spPr>
      </p:pic>
      <p:sp>
        <p:nvSpPr>
          <p:cNvPr id="429059" name="Text Box 1027"/>
          <p:cNvSpPr txBox="1">
            <a:spLocks noChangeArrowheads="1"/>
          </p:cNvSpPr>
          <p:nvPr/>
        </p:nvSpPr>
        <p:spPr bwMode="auto">
          <a:xfrm>
            <a:off x="1050925" y="1676400"/>
            <a:ext cx="7038975" cy="4508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4400">
                <a:solidFill>
                  <a:schemeClr val="accent2"/>
                </a:solidFill>
                <a:latin typeface="Newtext Rg BT" pitchFamily="34" charset="0"/>
              </a:rPr>
              <a:t>¡ESCUCHE</a:t>
            </a:r>
            <a:r>
              <a:rPr lang="en-US" sz="4400">
                <a:solidFill>
                  <a:schemeClr val="accent2"/>
                </a:solidFill>
                <a:latin typeface="Newtext Rg BT" pitchFamily="34" charset="0"/>
              </a:rPr>
              <a:t>!</a:t>
            </a:r>
          </a:p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accent2"/>
                </a:solidFill>
                <a:latin typeface="Newtext Rg BT" pitchFamily="34" charset="0"/>
              </a:rPr>
              <a:t>“</a:t>
            </a:r>
            <a:r>
              <a:rPr lang="es-MX" sz="4400">
                <a:solidFill>
                  <a:schemeClr val="accent2"/>
                </a:solidFill>
                <a:latin typeface="Newtext Rg BT" pitchFamily="34" charset="0"/>
              </a:rPr>
              <a:t>Todo hombre sea pronto para oir, tardo para hablar, tardo para airarse</a:t>
            </a:r>
            <a:r>
              <a:rPr lang="en-US" sz="4400">
                <a:solidFill>
                  <a:schemeClr val="accent2"/>
                </a:solidFill>
                <a:latin typeface="Newtext Rg BT" pitchFamily="34" charset="0"/>
              </a:rPr>
              <a:t>.”</a:t>
            </a:r>
          </a:p>
          <a:p>
            <a:pPr algn="ctr">
              <a:spcBef>
                <a:spcPct val="50000"/>
              </a:spcBef>
            </a:pPr>
            <a:r>
              <a:rPr lang="es-MX" sz="3200">
                <a:solidFill>
                  <a:schemeClr val="accent2"/>
                </a:solidFill>
                <a:latin typeface="Newtext Rg BT" pitchFamily="34" charset="0"/>
              </a:rPr>
              <a:t>S</a:t>
            </a:r>
            <a:r>
              <a:rPr lang="en-US" sz="3200">
                <a:solidFill>
                  <a:schemeClr val="accent2"/>
                </a:solidFill>
                <a:latin typeface="Newtext Rg BT" pitchFamily="34" charset="0"/>
              </a:rPr>
              <a:t>a</a:t>
            </a:r>
            <a:r>
              <a:rPr lang="es-MX" sz="3200">
                <a:solidFill>
                  <a:schemeClr val="accent2"/>
                </a:solidFill>
                <a:latin typeface="Newtext Rg BT" pitchFamily="34" charset="0"/>
              </a:rPr>
              <a:t>ntiago</a:t>
            </a:r>
            <a:r>
              <a:rPr lang="en-US" sz="3200">
                <a:solidFill>
                  <a:schemeClr val="accent2"/>
                </a:solidFill>
                <a:latin typeface="Newtext Rg BT" pitchFamily="34" charset="0"/>
              </a:rPr>
              <a:t> 1:19 </a:t>
            </a:r>
          </a:p>
        </p:txBody>
      </p:sp>
      <p:sp>
        <p:nvSpPr>
          <p:cNvPr id="429062" name="Text Box 1030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42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05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13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114300"/>
            <a:ext cx="8891588" cy="6581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4133850"/>
            <a:ext cx="8210550" cy="2419350"/>
          </a:xfrm>
          <a:noFill/>
          <a:ln>
            <a:noFill/>
          </a:ln>
          <a:effectLst>
            <a:outerShdw dist="35921" dir="2700000" algn="ctr" rotWithShape="0">
              <a:srgbClr val="CC3300"/>
            </a:outerShdw>
          </a:effectLst>
        </p:spPr>
        <p:txBody>
          <a:bodyPr anchor="b"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4400" dirty="0">
                <a:solidFill>
                  <a:srgbClr val="CC9900"/>
                </a:solidFill>
                <a:latin typeface="Newtext Rg BT" pitchFamily="34" charset="0"/>
              </a:rPr>
              <a:t>             </a:t>
            </a:r>
            <a:r>
              <a:rPr lang="es-MX" sz="4400" dirty="0">
                <a:solidFill>
                  <a:srgbClr val="CC9900"/>
                </a:solidFill>
                <a:latin typeface="Newtext Rg BT" pitchFamily="34" charset="0"/>
              </a:rPr>
              <a:t>¡Escuche!</a:t>
            </a:r>
            <a:endParaRPr lang="en-US" sz="4400" dirty="0">
              <a:solidFill>
                <a:schemeClr val="accent2"/>
              </a:solidFill>
              <a:latin typeface="Newtext Rg BT" pitchFamily="34" charset="0"/>
            </a:endParaRPr>
          </a:p>
          <a:p>
            <a:pPr marL="0" indent="0">
              <a:lnSpc>
                <a:spcPct val="80000"/>
              </a:lnSpc>
            </a:pPr>
            <a:r>
              <a:rPr lang="en-US" sz="2400" dirty="0">
                <a:solidFill>
                  <a:schemeClr val="accent2"/>
                </a:solidFill>
                <a:latin typeface="Newtext Rg BT" pitchFamily="34" charset="0"/>
              </a:rPr>
              <a:t> </a:t>
            </a:r>
            <a:r>
              <a:rPr lang="es-MX" sz="2500" dirty="0">
                <a:solidFill>
                  <a:schemeClr val="accent2"/>
                </a:solidFill>
                <a:latin typeface="Newtext Rg BT" pitchFamily="34" charset="0"/>
              </a:rPr>
              <a:t>Debo escuchar aún cuando no esté de acuerdo.</a:t>
            </a:r>
            <a:endParaRPr lang="en-US" sz="2500" dirty="0">
              <a:solidFill>
                <a:schemeClr val="accent2"/>
              </a:solidFill>
              <a:latin typeface="Newtext Rg BT" pitchFamily="34" charset="0"/>
            </a:endParaRPr>
          </a:p>
          <a:p>
            <a:pPr marL="0" indent="0">
              <a:lnSpc>
                <a:spcPct val="80000"/>
              </a:lnSpc>
            </a:pPr>
            <a:r>
              <a:rPr lang="en-US" sz="2800" dirty="0">
                <a:solidFill>
                  <a:schemeClr val="accent2"/>
                </a:solidFill>
                <a:latin typeface="Newtext Rg BT" pitchFamily="34" charset="0"/>
              </a:rPr>
              <a:t> </a:t>
            </a:r>
            <a:r>
              <a:rPr lang="es-MX" sz="2800" dirty="0">
                <a:solidFill>
                  <a:schemeClr val="accent2"/>
                </a:solidFill>
                <a:latin typeface="Newtext Rg BT" pitchFamily="34" charset="0"/>
              </a:rPr>
              <a:t>Dios me hizo con dos oídos y una lengua.</a:t>
            </a:r>
          </a:p>
          <a:p>
            <a:pPr marL="0" indent="0">
              <a:lnSpc>
                <a:spcPct val="80000"/>
              </a:lnSpc>
            </a:pPr>
            <a:r>
              <a:rPr lang="es-MX" sz="2800" dirty="0">
                <a:solidFill>
                  <a:schemeClr val="accent2"/>
                </a:solidFill>
                <a:latin typeface="Newtext Rg BT" pitchFamily="34" charset="0"/>
              </a:rPr>
              <a:t> </a:t>
            </a:r>
            <a:r>
              <a:rPr lang="en-US" sz="2800" dirty="0">
                <a:solidFill>
                  <a:schemeClr val="accent2"/>
                </a:solidFill>
                <a:latin typeface="Newtext Rg BT" pitchFamily="34" charset="0"/>
              </a:rPr>
              <a:t>M</a:t>
            </a:r>
            <a:r>
              <a:rPr lang="es-MX" sz="2800" dirty="0">
                <a:solidFill>
                  <a:schemeClr val="accent2"/>
                </a:solidFill>
                <a:latin typeface="Newtext Rg BT" pitchFamily="34" charset="0"/>
              </a:rPr>
              <a:t>i boca puede abrir o cerrarse, pero mis oídos están siempre abiertos.</a:t>
            </a:r>
          </a:p>
          <a:p>
            <a:pPr marL="0" indent="0">
              <a:lnSpc>
                <a:spcPct val="80000"/>
              </a:lnSpc>
            </a:pPr>
            <a:r>
              <a:rPr lang="en-US" sz="2800" dirty="0">
                <a:solidFill>
                  <a:schemeClr val="accent2"/>
                </a:solidFill>
                <a:latin typeface="Newtext Rg BT" pitchFamily="34" charset="0"/>
              </a:rPr>
              <a:t> M</a:t>
            </a:r>
            <a:r>
              <a:rPr lang="es-MX" sz="2800" dirty="0">
                <a:solidFill>
                  <a:schemeClr val="accent2"/>
                </a:solidFill>
                <a:latin typeface="Newtext Rg BT" pitchFamily="34" charset="0"/>
              </a:rPr>
              <a:t>i cuerpo está diseñado para </a:t>
            </a:r>
            <a:r>
              <a:rPr lang="es-MX" sz="2800" dirty="0" err="1">
                <a:solidFill>
                  <a:schemeClr val="accent2"/>
                </a:solidFill>
                <a:latin typeface="Newtext Rg BT" pitchFamily="34" charset="0"/>
              </a:rPr>
              <a:t>oir</a:t>
            </a:r>
            <a:r>
              <a:rPr lang="es-MX" sz="2800" dirty="0">
                <a:solidFill>
                  <a:schemeClr val="accent2"/>
                </a:solidFill>
                <a:latin typeface="Newtext Rg BT" pitchFamily="34" charset="0"/>
              </a:rPr>
              <a:t> más que para hablar. </a:t>
            </a:r>
            <a:endParaRPr lang="en-US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wtext Rg BT" pitchFamily="34" charset="0"/>
            </a:endParaRPr>
          </a:p>
        </p:txBody>
      </p:sp>
      <p:sp>
        <p:nvSpPr>
          <p:cNvPr id="432134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3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32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32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32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32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1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8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9612" y="103188"/>
            <a:ext cx="4505325" cy="6600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34180" name="Rectangle 4"/>
          <p:cNvSpPr>
            <a:spLocks noGrp="1" noChangeArrowheads="1"/>
          </p:cNvSpPr>
          <p:nvPr>
            <p:ph type="title"/>
          </p:nvPr>
        </p:nvSpPr>
        <p:spPr>
          <a:xfrm>
            <a:off x="98425" y="1974850"/>
            <a:ext cx="4422775" cy="2681288"/>
          </a:xfrm>
          <a:noFill/>
          <a:effectLst>
            <a:outerShdw dist="63500" dir="3187806" algn="ctr" rotWithShape="0">
              <a:schemeClr val="accent2"/>
            </a:outerShdw>
          </a:effectLst>
        </p:spPr>
        <p:txBody>
          <a:bodyPr/>
          <a:lstStyle/>
          <a:p>
            <a:pPr algn="ctr"/>
            <a:r>
              <a:rPr lang="es-MX" dirty="0">
                <a:solidFill>
                  <a:schemeClr val="bg1"/>
                </a:solidFill>
              </a:rPr>
              <a:t>Amar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es-ES_tradnl" sz="3400" dirty="0">
                <a:solidFill>
                  <a:schemeClr val="bg1"/>
                </a:solidFill>
              </a:rPr>
              <a:t>incondicionalmente</a:t>
            </a:r>
            <a:r>
              <a:rPr lang="en-US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34184" name="Text Box 8"/>
          <p:cNvSpPr txBox="1">
            <a:spLocks noChangeArrowheads="1"/>
          </p:cNvSpPr>
          <p:nvPr/>
        </p:nvSpPr>
        <p:spPr bwMode="auto">
          <a:xfrm>
            <a:off x="342900" y="1517650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434188" name="Text Box 12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3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18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02" name="Picture 2" descr="Lesson 18 # 2a"/>
          <p:cNvPicPr>
            <a:picLocks noChangeAspect="1" noChangeArrowheads="1"/>
          </p:cNvPicPr>
          <p:nvPr/>
        </p:nvPicPr>
        <p:blipFill>
          <a:blip r:embed="rId2" cstate="print"/>
          <a:srcRect l="2368" t="65283" r="16608"/>
          <a:stretch>
            <a:fillRect/>
          </a:stretch>
        </p:blipFill>
        <p:spPr bwMode="auto">
          <a:xfrm>
            <a:off x="120650" y="111125"/>
            <a:ext cx="8928100" cy="6592888"/>
          </a:xfrm>
          <a:prstGeom prst="rect">
            <a:avLst/>
          </a:prstGeom>
          <a:noFill/>
        </p:spPr>
      </p:pic>
      <p:sp>
        <p:nvSpPr>
          <p:cNvPr id="358405" name="Text Box 5"/>
          <p:cNvSpPr txBox="1">
            <a:spLocks noChangeArrowheads="1"/>
          </p:cNvSpPr>
          <p:nvPr/>
        </p:nvSpPr>
        <p:spPr bwMode="auto">
          <a:xfrm>
            <a:off x="365125" y="4867275"/>
            <a:ext cx="8609013" cy="655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r>
              <a:rPr lang="en-US" sz="3700">
                <a:solidFill>
                  <a:srgbClr val="FFCC00"/>
                </a:solidFill>
                <a:latin typeface="Newtext Rg BT" pitchFamily="34" charset="0"/>
              </a:rPr>
              <a:t>“</a:t>
            </a:r>
            <a:r>
              <a:rPr lang="es-MX" sz="3700">
                <a:solidFill>
                  <a:srgbClr val="FFCC00"/>
                </a:solidFill>
                <a:latin typeface="Newtext Rg BT" pitchFamily="34" charset="0"/>
              </a:rPr>
              <a:t>y mi viña, que era mía, no guardé</a:t>
            </a:r>
            <a:r>
              <a:rPr lang="en-US" sz="3700">
                <a:solidFill>
                  <a:srgbClr val="FFCC00"/>
                </a:solidFill>
                <a:latin typeface="Newtext Rg BT" pitchFamily="34" charset="0"/>
              </a:rPr>
              <a:t>.”</a:t>
            </a:r>
          </a:p>
        </p:txBody>
      </p:sp>
      <p:sp>
        <p:nvSpPr>
          <p:cNvPr id="358407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5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3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75" y="95250"/>
            <a:ext cx="4438650" cy="6600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39299" name="Rectangle 3"/>
          <p:cNvSpPr>
            <a:spLocks noGrp="1" noChangeArrowheads="1"/>
          </p:cNvSpPr>
          <p:nvPr>
            <p:ph type="title"/>
          </p:nvPr>
        </p:nvSpPr>
        <p:spPr>
          <a:xfrm>
            <a:off x="98425" y="1271588"/>
            <a:ext cx="4476750" cy="3671887"/>
          </a:xfrm>
          <a:effectLst>
            <a:outerShdw dist="71842" dir="2700000" algn="ctr" rotWithShape="0">
              <a:srgbClr val="969696"/>
            </a:outerShdw>
          </a:effectLst>
        </p:spPr>
        <p:txBody>
          <a:bodyPr/>
          <a:lstStyle/>
          <a:p>
            <a:r>
              <a:rPr lang="es-ES_tradnl" sz="5400" dirty="0">
                <a:solidFill>
                  <a:schemeClr val="hlink"/>
                </a:solidFill>
              </a:rPr>
              <a:t>Algunos padres dan amor condicional</a:t>
            </a:r>
            <a:r>
              <a:rPr lang="en-US" sz="5400" dirty="0">
                <a:solidFill>
                  <a:schemeClr val="hlink"/>
                </a:solidFill>
              </a:rPr>
              <a:t>.</a:t>
            </a:r>
          </a:p>
        </p:txBody>
      </p:sp>
      <p:sp>
        <p:nvSpPr>
          <p:cNvPr id="439302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9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9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299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ChangeArrowheads="1"/>
          </p:cNvSpPr>
          <p:nvPr/>
        </p:nvSpPr>
        <p:spPr bwMode="auto">
          <a:xfrm>
            <a:off x="104775" y="111125"/>
            <a:ext cx="8943975" cy="6602413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title"/>
          </p:nvPr>
        </p:nvSpPr>
        <p:spPr>
          <a:xfrm>
            <a:off x="782638" y="515938"/>
            <a:ext cx="7577137" cy="1093787"/>
          </a:xfrm>
          <a:effectLst>
            <a:outerShdw dist="35921" dir="2700000" algn="ctr" rotWithShape="0">
              <a:srgbClr val="969696"/>
            </a:outerShdw>
          </a:effectLst>
        </p:spPr>
        <p:txBody>
          <a:bodyPr/>
          <a:lstStyle/>
          <a:p>
            <a:pPr algn="ctr"/>
            <a:r>
              <a:rPr lang="es-ES_tradnl" sz="4800"/>
              <a:t>El Amor Incondicional</a:t>
            </a:r>
            <a:r>
              <a:rPr lang="en-US" sz="4800"/>
              <a:t> </a:t>
            </a:r>
          </a:p>
        </p:txBody>
      </p:sp>
      <p:sp>
        <p:nvSpPr>
          <p:cNvPr id="4423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03238" y="1722438"/>
            <a:ext cx="8278812" cy="4879975"/>
          </a:xfrm>
        </p:spPr>
        <p:txBody>
          <a:bodyPr/>
          <a:lstStyle/>
          <a:p>
            <a:pPr marL="187325" indent="-187325">
              <a:lnSpc>
                <a:spcPct val="80000"/>
              </a:lnSpc>
              <a:spcBef>
                <a:spcPct val="50000"/>
              </a:spcBef>
              <a:buFont typeface="Wingdings" pitchFamily="2" charset="2"/>
              <a:buBlip>
                <a:blip r:embed="rId2"/>
              </a:buBlip>
            </a:pP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Si digo: 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“Te voy a querer cuando te portes bien”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, mi amor es condicional.</a:t>
            </a:r>
          </a:p>
          <a:p>
            <a:pPr marL="187325" indent="-187325">
              <a:lnSpc>
                <a:spcPct val="80000"/>
              </a:lnSpc>
              <a:spcBef>
                <a:spcPct val="50000"/>
              </a:spcBef>
              <a:buFont typeface="Wingdings" pitchFamily="2" charset="2"/>
              <a:buBlip>
                <a:blip r:embed="rId2"/>
              </a:buBlip>
            </a:pP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Si digo: 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“Te quiero siempre</a:t>
            </a:r>
            <a:r>
              <a:rPr lang="es-MX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cuando te portas bien y cuando te portas  mal”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, mi amor es  incondicional.</a:t>
            </a:r>
          </a:p>
          <a:p>
            <a:pPr marL="187325" indent="-187325">
              <a:lnSpc>
                <a:spcPct val="80000"/>
              </a:lnSpc>
              <a:spcBef>
                <a:spcPct val="50000"/>
              </a:spcBef>
              <a:buFont typeface="Wingdings" pitchFamily="2" charset="2"/>
              <a:buBlip>
                <a:blip r:embed="rId2"/>
              </a:buBlip>
            </a:pP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Si digo: 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“No apruebo lo que haces, pero de todas maneras te amo”</a:t>
            </a:r>
            <a:r>
              <a:rPr lang="es-ES_tradnl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ras Demi ITC" pitchFamily="34" charset="0"/>
              </a:rPr>
              <a:t>, mi amor es incondicional.</a:t>
            </a:r>
          </a:p>
        </p:txBody>
      </p:sp>
      <p:sp>
        <p:nvSpPr>
          <p:cNvPr id="442375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2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2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2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2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371" grpId="0" autoUpdateAnimBg="0"/>
      <p:bldP spid="442372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6" name="Picture 2" descr="BibleBackground for tex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22238"/>
            <a:ext cx="8853488" cy="6581775"/>
          </a:xfrm>
          <a:prstGeom prst="rect">
            <a:avLst/>
          </a:prstGeom>
          <a:noFill/>
        </p:spPr>
      </p:pic>
      <p:sp>
        <p:nvSpPr>
          <p:cNvPr id="441347" name="Text Box 3"/>
          <p:cNvSpPr txBox="1">
            <a:spLocks noChangeArrowheads="1"/>
          </p:cNvSpPr>
          <p:nvPr/>
        </p:nvSpPr>
        <p:spPr bwMode="auto">
          <a:xfrm>
            <a:off x="630238" y="3670300"/>
            <a:ext cx="7880350" cy="2379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>
                <a:solidFill>
                  <a:schemeClr val="accent2"/>
                </a:solidFill>
                <a:latin typeface="Eras Demi ITC" pitchFamily="34" charset="0"/>
              </a:rPr>
              <a:t>“</a:t>
            </a:r>
            <a:r>
              <a:rPr lang="es-MX" sz="4800">
                <a:solidFill>
                  <a:schemeClr val="accent2"/>
                </a:solidFill>
                <a:latin typeface="Eras Demi ITC" pitchFamily="34" charset="0"/>
              </a:rPr>
              <a:t>Con amor eterno te he amado</a:t>
            </a:r>
            <a:r>
              <a:rPr lang="es-ES_tradnl" sz="4800">
                <a:solidFill>
                  <a:schemeClr val="accent2"/>
                </a:solidFill>
                <a:latin typeface="Eras Demi ITC" pitchFamily="34" charset="0"/>
              </a:rPr>
              <a:t>.”</a:t>
            </a:r>
          </a:p>
          <a:p>
            <a:pPr algn="ctr">
              <a:spcBef>
                <a:spcPct val="50000"/>
              </a:spcBef>
            </a:pPr>
            <a:r>
              <a:rPr lang="es-ES_tradnl" sz="3600">
                <a:solidFill>
                  <a:schemeClr val="accent2"/>
                </a:solidFill>
                <a:latin typeface="Eras Demi ITC" pitchFamily="34" charset="0"/>
              </a:rPr>
              <a:t>Jeremías 31:3</a:t>
            </a:r>
          </a:p>
        </p:txBody>
      </p:sp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679450" y="869950"/>
            <a:ext cx="7781925" cy="2559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3882" dir="2700000" algn="ctr" rotWithShape="0">
              <a:srgbClr val="80008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400">
                <a:solidFill>
                  <a:schemeClr val="accent2"/>
                </a:solidFill>
                <a:latin typeface="Eras Demi ITC" pitchFamily="34" charset="0"/>
              </a:rPr>
              <a:t>El amor de Dios no depende de mi comportamiento:</a:t>
            </a:r>
          </a:p>
        </p:txBody>
      </p:sp>
      <p:sp>
        <p:nvSpPr>
          <p:cNvPr id="441351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4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347" grpId="0" autoUpdateAnimBg="0"/>
      <p:bldP spid="441348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62" name="Picture 2" descr="diluvio_03"/>
          <p:cNvPicPr preferRelativeResize="0">
            <a:picLocks noChangeArrowheads="1"/>
          </p:cNvPicPr>
          <p:nvPr/>
        </p:nvPicPr>
        <p:blipFill>
          <a:blip r:embed="rId3" cstate="print"/>
          <a:srcRect l="3622" r="8824" b="25145"/>
          <a:stretch>
            <a:fillRect/>
          </a:stretch>
        </p:blipFill>
        <p:spPr bwMode="auto">
          <a:xfrm>
            <a:off x="4618038" y="71438"/>
            <a:ext cx="4375150" cy="6580188"/>
          </a:xfrm>
          <a:prstGeom prst="rect">
            <a:avLst/>
          </a:prstGeom>
          <a:noFill/>
        </p:spPr>
      </p:pic>
      <p:sp>
        <p:nvSpPr>
          <p:cNvPr id="450563" name="Rectangle 3"/>
          <p:cNvSpPr>
            <a:spLocks noGrp="1" noChangeArrowheads="1"/>
          </p:cNvSpPr>
          <p:nvPr>
            <p:ph type="title"/>
          </p:nvPr>
        </p:nvSpPr>
        <p:spPr>
          <a:xfrm>
            <a:off x="234950" y="676275"/>
            <a:ext cx="3922713" cy="5286375"/>
          </a:xfrm>
          <a:effectLst>
            <a:outerShdw dist="35921" dir="2700000" algn="ctr" rotWithShape="0">
              <a:schemeClr val="accent2"/>
            </a:outerShdw>
          </a:effectLst>
        </p:spPr>
        <p:txBody>
          <a:bodyPr/>
          <a:lstStyle/>
          <a:p>
            <a:r>
              <a:rPr lang="en-US" sz="3800" dirty="0"/>
              <a:t>       </a:t>
            </a:r>
            <a:r>
              <a:rPr lang="es-ES_tradnl" sz="3800" dirty="0">
                <a:solidFill>
                  <a:srgbClr val="CC3300"/>
                </a:solidFill>
              </a:rPr>
              <a:t>El Altar Familiar de Noé </a:t>
            </a:r>
            <a:r>
              <a:rPr lang="es-ES_tradnl" sz="3000" dirty="0">
                <a:solidFill>
                  <a:srgbClr val="CC3300"/>
                </a:solidFill>
              </a:rPr>
              <a:t>“Entonces salió Noé, y sus hijos, y su mujer, y las mujeres de sus hijos con él.</a:t>
            </a:r>
            <a:br>
              <a:rPr lang="es-ES_tradnl" sz="3000" dirty="0">
                <a:solidFill>
                  <a:srgbClr val="CC3300"/>
                </a:solidFill>
              </a:rPr>
            </a:br>
            <a:r>
              <a:rPr lang="es-ES_tradnl" sz="3000" dirty="0">
                <a:solidFill>
                  <a:srgbClr val="CC3300"/>
                </a:solidFill>
              </a:rPr>
              <a:t>“Y edificó Noé un altar a Jehová</a:t>
            </a:r>
            <a:r>
              <a:rPr lang="en-US" sz="3000" dirty="0">
                <a:solidFill>
                  <a:srgbClr val="CC3300"/>
                </a:solidFill>
              </a:rPr>
              <a:t>”</a:t>
            </a:r>
            <a:br>
              <a:rPr lang="en-US" sz="3000" dirty="0">
                <a:solidFill>
                  <a:srgbClr val="CC3300"/>
                </a:solidFill>
              </a:rPr>
            </a:br>
            <a:r>
              <a:rPr lang="en-US" sz="3000" dirty="0">
                <a:solidFill>
                  <a:srgbClr val="CC3300"/>
                </a:solidFill>
              </a:rPr>
              <a:t>   </a:t>
            </a:r>
            <a:r>
              <a:rPr lang="es-ES_tradnl" sz="2600" dirty="0">
                <a:solidFill>
                  <a:srgbClr val="CC3300"/>
                </a:solidFill>
              </a:rPr>
              <a:t>Génesis </a:t>
            </a:r>
            <a:r>
              <a:rPr lang="en-US" sz="2600" dirty="0">
                <a:solidFill>
                  <a:srgbClr val="CC3300"/>
                </a:solidFill>
              </a:rPr>
              <a:t>8:18,20</a:t>
            </a:r>
          </a:p>
        </p:txBody>
      </p:sp>
      <p:sp>
        <p:nvSpPr>
          <p:cNvPr id="450566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5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63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68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5250"/>
            <a:ext cx="8896350" cy="6615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55683" name="Rectangle 3"/>
          <p:cNvSpPr>
            <a:spLocks noChangeArrowheads="1"/>
          </p:cNvSpPr>
          <p:nvPr/>
        </p:nvSpPr>
        <p:spPr bwMode="auto">
          <a:xfrm>
            <a:off x="950913" y="1457325"/>
            <a:ext cx="7246937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8000"/>
            </a:outerShdw>
          </a:effectLst>
        </p:spPr>
        <p:txBody>
          <a:bodyPr lIns="92075" tIns="46038" rIns="92075" bIns="46038" anchor="ctr"/>
          <a:lstStyle/>
          <a:p>
            <a:endParaRPr lang="es-ES" sz="4000">
              <a:solidFill>
                <a:srgbClr val="FFFF66"/>
              </a:solidFill>
              <a:latin typeface="Newtext Rg BT" pitchFamily="34" charset="0"/>
            </a:endParaRPr>
          </a:p>
        </p:txBody>
      </p:sp>
      <p:sp>
        <p:nvSpPr>
          <p:cNvPr id="455684" name="Text Box 4"/>
          <p:cNvSpPr txBox="1">
            <a:spLocks noChangeArrowheads="1"/>
          </p:cNvSpPr>
          <p:nvPr/>
        </p:nvSpPr>
        <p:spPr bwMode="auto">
          <a:xfrm>
            <a:off x="479425" y="4246563"/>
            <a:ext cx="8104188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es-ES" sz="4000" b="1">
              <a:solidFill>
                <a:schemeClr val="accent2"/>
              </a:solidFill>
            </a:endParaRPr>
          </a:p>
        </p:txBody>
      </p:sp>
      <p:sp>
        <p:nvSpPr>
          <p:cNvPr id="455685" name="Text Box 5"/>
          <p:cNvSpPr txBox="1">
            <a:spLocks noChangeArrowheads="1"/>
          </p:cNvSpPr>
          <p:nvPr/>
        </p:nvSpPr>
        <p:spPr bwMode="auto">
          <a:xfrm>
            <a:off x="438150" y="398463"/>
            <a:ext cx="8401050" cy="7016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accent2"/>
                </a:solidFill>
                <a:latin typeface="Newtext Rg BT" pitchFamily="34" charset="0"/>
              </a:rPr>
              <a:t>“</a:t>
            </a:r>
            <a:r>
              <a:rPr lang="es-MX" sz="4000">
                <a:solidFill>
                  <a:schemeClr val="accent2"/>
                </a:solidFill>
                <a:latin typeface="Newtext Rg BT" pitchFamily="34" charset="0"/>
              </a:rPr>
              <a:t>Me pusieron a guardar viñas</a:t>
            </a:r>
            <a:r>
              <a:rPr lang="en-US" sz="4000">
                <a:solidFill>
                  <a:schemeClr val="accent2"/>
                </a:solidFill>
                <a:latin typeface="Newtext Rg BT" pitchFamily="34" charset="0"/>
              </a:rPr>
              <a:t>…”</a:t>
            </a:r>
          </a:p>
        </p:txBody>
      </p:sp>
      <p:sp>
        <p:nvSpPr>
          <p:cNvPr id="455687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75386" y="1694646"/>
            <a:ext cx="659026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esposo es protector</a:t>
            </a:r>
          </a:p>
          <a:p>
            <a:pPr algn="ctr"/>
            <a:r>
              <a:rPr lang="es-E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esposo es proveedor</a:t>
            </a:r>
          </a:p>
          <a:p>
            <a:pPr algn="ctr"/>
            <a:r>
              <a:rPr lang="es-E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esposo es sacerdote</a:t>
            </a:r>
          </a:p>
          <a:p>
            <a:pPr algn="ctr"/>
            <a:r>
              <a:rPr lang="es-E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Del hogar</a:t>
            </a:r>
            <a:endParaRPr lang="es-E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3" grpId="0" build="p" autoUpdateAnimBg="0"/>
      <p:bldP spid="455685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706" name="Picture 2" descr="Lesson 18 # 2a"/>
          <p:cNvPicPr>
            <a:picLocks noChangeAspect="1" noChangeArrowheads="1"/>
          </p:cNvPicPr>
          <p:nvPr/>
        </p:nvPicPr>
        <p:blipFill>
          <a:blip r:embed="rId2" cstate="print"/>
          <a:srcRect l="2368" t="65283" r="16608"/>
          <a:stretch>
            <a:fillRect/>
          </a:stretch>
        </p:blipFill>
        <p:spPr bwMode="auto">
          <a:xfrm>
            <a:off x="134938" y="115888"/>
            <a:ext cx="8856662" cy="6591300"/>
          </a:xfrm>
          <a:prstGeom prst="rect">
            <a:avLst/>
          </a:prstGeom>
          <a:noFill/>
        </p:spPr>
      </p:pic>
      <p:sp>
        <p:nvSpPr>
          <p:cNvPr id="456707" name="Text Box 3"/>
          <p:cNvSpPr txBox="1">
            <a:spLocks noChangeArrowheads="1"/>
          </p:cNvSpPr>
          <p:nvPr/>
        </p:nvSpPr>
        <p:spPr bwMode="auto">
          <a:xfrm>
            <a:off x="160338" y="4784725"/>
            <a:ext cx="8732837" cy="8842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r>
              <a:rPr lang="es-MX" sz="5200">
                <a:solidFill>
                  <a:schemeClr val="accent2"/>
                </a:solidFill>
                <a:latin typeface="Eras Demi ITC" pitchFamily="34" charset="0"/>
              </a:rPr>
              <a:t>Pero, ¿He guardado la mía?</a:t>
            </a:r>
            <a:endParaRPr lang="en-US" sz="5200">
              <a:solidFill>
                <a:schemeClr val="accent2"/>
              </a:solidFill>
              <a:latin typeface="Eras Demi ITC" pitchFamily="34" charset="0"/>
            </a:endParaRPr>
          </a:p>
        </p:txBody>
      </p:sp>
      <p:sp>
        <p:nvSpPr>
          <p:cNvPr id="456709" name="Text Box 5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8" name="Picture 2" descr="Lesson 18 # 2a"/>
          <p:cNvPicPr>
            <a:picLocks noChangeAspect="1" noChangeArrowheads="1"/>
          </p:cNvPicPr>
          <p:nvPr/>
        </p:nvPicPr>
        <p:blipFill>
          <a:blip r:embed="rId2" cstate="print"/>
          <a:srcRect r="9471"/>
          <a:stretch>
            <a:fillRect/>
          </a:stretch>
        </p:blipFill>
        <p:spPr bwMode="auto">
          <a:xfrm>
            <a:off x="4484687" y="71438"/>
            <a:ext cx="4430713" cy="6580187"/>
          </a:xfrm>
          <a:prstGeom prst="rect">
            <a:avLst/>
          </a:prstGeom>
          <a:noFill/>
        </p:spPr>
      </p:pic>
      <p:sp>
        <p:nvSpPr>
          <p:cNvPr id="357379" name="Text Box 3"/>
          <p:cNvSpPr txBox="1">
            <a:spLocks noChangeArrowheads="1"/>
          </p:cNvSpPr>
          <p:nvPr/>
        </p:nvSpPr>
        <p:spPr bwMode="auto">
          <a:xfrm>
            <a:off x="98425" y="376238"/>
            <a:ext cx="4386262" cy="64754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8B230B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6000" dirty="0">
                <a:solidFill>
                  <a:srgbClr val="7A6300"/>
                </a:solidFill>
                <a:latin typeface="Eras Demi ITC" pitchFamily="34" charset="0"/>
              </a:rPr>
              <a:t>Comenzaré</a:t>
            </a:r>
            <a:r>
              <a:rPr lang="es-MX" sz="8800" dirty="0">
                <a:solidFill>
                  <a:srgbClr val="7A6300"/>
                </a:solidFill>
                <a:latin typeface="Eras Demi ITC" pitchFamily="34" charset="0"/>
              </a:rPr>
              <a:t> hoy</a:t>
            </a:r>
          </a:p>
          <a:p>
            <a:pPr algn="ctr">
              <a:spcBef>
                <a:spcPct val="50000"/>
              </a:spcBef>
            </a:pPr>
            <a:r>
              <a:rPr lang="en-US" sz="5400" dirty="0">
                <a:solidFill>
                  <a:srgbClr val="7A6300"/>
                </a:solidFill>
                <a:latin typeface="Eras Demi ITC" pitchFamily="34" charset="0"/>
              </a:rPr>
              <a:t>a </a:t>
            </a:r>
            <a:r>
              <a:rPr lang="en-US" sz="5400" dirty="0" err="1">
                <a:solidFill>
                  <a:srgbClr val="7A6300"/>
                </a:solidFill>
                <a:latin typeface="Eras Demi ITC" pitchFamily="34" charset="0"/>
              </a:rPr>
              <a:t>transformar</a:t>
            </a:r>
            <a:r>
              <a:rPr lang="en-US" sz="5400" dirty="0">
                <a:solidFill>
                  <a:srgbClr val="7A6300"/>
                </a:solidFill>
                <a:latin typeface="Eras Demi ITC" pitchFamily="34" charset="0"/>
              </a:rPr>
              <a:t> mi </a:t>
            </a:r>
            <a:r>
              <a:rPr lang="en-US" sz="5400" dirty="0" err="1">
                <a:solidFill>
                  <a:srgbClr val="7A6300"/>
                </a:solidFill>
                <a:latin typeface="Eras Demi ITC" pitchFamily="34" charset="0"/>
              </a:rPr>
              <a:t>desierto</a:t>
            </a:r>
            <a:r>
              <a:rPr lang="en-US" sz="5400" dirty="0">
                <a:solidFill>
                  <a:srgbClr val="7A6300"/>
                </a:solidFill>
                <a:latin typeface="Eras Demi ITC" pitchFamily="34" charset="0"/>
              </a:rPr>
              <a:t> en mi </a:t>
            </a:r>
            <a:r>
              <a:rPr lang="en-US" sz="5400" dirty="0" err="1">
                <a:solidFill>
                  <a:srgbClr val="7A6300"/>
                </a:solidFill>
                <a:latin typeface="Eras Demi ITC" pitchFamily="34" charset="0"/>
              </a:rPr>
              <a:t>jardin</a:t>
            </a:r>
            <a:r>
              <a:rPr lang="en-US" sz="5400" dirty="0">
                <a:solidFill>
                  <a:srgbClr val="7A6300"/>
                </a:solidFill>
                <a:latin typeface="Eras Demi ITC" pitchFamily="34" charset="0"/>
              </a:rPr>
              <a:t>.</a:t>
            </a:r>
            <a:endParaRPr lang="en-US" sz="9600" dirty="0">
              <a:solidFill>
                <a:srgbClr val="7A6300"/>
              </a:solidFill>
              <a:latin typeface="Eras Demi ITC" pitchFamily="34" charset="0"/>
            </a:endParaRPr>
          </a:p>
        </p:txBody>
      </p:sp>
      <p:sp>
        <p:nvSpPr>
          <p:cNvPr id="357382" name="Text Box 6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57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79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51920" y="219075"/>
            <a:ext cx="5125393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85750" indent="-285750">
              <a:buSzPct val="65000"/>
              <a:buFontTx/>
              <a:buBlip>
                <a:blip r:embed="rId3"/>
              </a:buBlip>
              <a:defRPr/>
            </a:pPr>
            <a:r>
              <a:rPr lang="es-ES_tradnl" sz="2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Cuando el esposo y la esposa se alejan de Cristo, se alejan uno del otro.</a:t>
            </a:r>
          </a:p>
          <a:p>
            <a:pPr marL="285750" indent="-285750">
              <a:buSzPct val="65000"/>
              <a:buFontTx/>
              <a:buBlip>
                <a:blip r:embed="rId3"/>
              </a:buBlip>
              <a:defRPr/>
            </a:pPr>
            <a:r>
              <a:rPr lang="es-ES_tradnl" sz="2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Cuando el esposo y la esposa se acercan a Jesús, se acercan uno al otro.</a:t>
            </a:r>
          </a:p>
          <a:p>
            <a:pPr marL="285750" indent="-285750">
              <a:buSzPct val="65000"/>
              <a:buFontTx/>
              <a:buBlip>
                <a:blip r:embed="rId3"/>
              </a:buBlip>
              <a:defRPr/>
            </a:pPr>
            <a:r>
              <a:rPr lang="es-ES_tradnl" sz="2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ewtext Rg BT" pitchFamily="34" charset="0"/>
              </a:rPr>
              <a:t>Cuando el esposo y la esposa se albergan en los brazos de Dios, también encuentran refugio en los brazos de su pareja.</a:t>
            </a:r>
          </a:p>
        </p:txBody>
      </p:sp>
    </p:spTree>
    <p:extLst>
      <p:ext uri="{BB962C8B-B14F-4D97-AF65-F5344CB8AC3E}">
        <p14:creationId xmlns:p14="http://schemas.microsoft.com/office/powerpoint/2010/main" val="272200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754" name="Picture 2" descr="Lesson 21 # 8"/>
          <p:cNvPicPr preferRelativeResize="0">
            <a:picLocks noChangeArrowheads="1"/>
          </p:cNvPicPr>
          <p:nvPr/>
        </p:nvPicPr>
        <p:blipFill>
          <a:blip r:embed="rId2" cstate="print"/>
          <a:srcRect t="1474"/>
          <a:stretch>
            <a:fillRect/>
          </a:stretch>
        </p:blipFill>
        <p:spPr bwMode="auto">
          <a:xfrm>
            <a:off x="139700" y="122238"/>
            <a:ext cx="8853488" cy="6578600"/>
          </a:xfrm>
          <a:prstGeom prst="rect">
            <a:avLst/>
          </a:prstGeom>
          <a:noFill/>
        </p:spPr>
      </p:pic>
      <p:sp>
        <p:nvSpPr>
          <p:cNvPr id="458755" name="Rectangle 3"/>
          <p:cNvSpPr>
            <a:spLocks noChangeArrowheads="1"/>
          </p:cNvSpPr>
          <p:nvPr/>
        </p:nvSpPr>
        <p:spPr bwMode="auto">
          <a:xfrm>
            <a:off x="1203325" y="1624013"/>
            <a:ext cx="7502525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rgbClr val="B2B2B2"/>
            </a:outerShdw>
          </a:effectLst>
        </p:spPr>
        <p:txBody>
          <a:bodyPr lIns="92075" tIns="46038" rIns="92075" bIns="46038" anchor="ctr"/>
          <a:lstStyle/>
          <a:p>
            <a:pPr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s-ES" sz="3600">
              <a:solidFill>
                <a:srgbClr val="C2B00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ras Medium ITC" pitchFamily="34" charset="0"/>
            </a:endParaRPr>
          </a:p>
        </p:txBody>
      </p:sp>
      <p:sp>
        <p:nvSpPr>
          <p:cNvPr id="458757" name="Text Box 5"/>
          <p:cNvSpPr txBox="1">
            <a:spLocks noChangeArrowheads="1"/>
          </p:cNvSpPr>
          <p:nvPr/>
        </p:nvSpPr>
        <p:spPr bwMode="auto">
          <a:xfrm>
            <a:off x="379413" y="4176713"/>
            <a:ext cx="4675187" cy="1920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chemeClr val="bg1"/>
                </a:solidFill>
                <a:latin typeface="Eras Demi ITC" pitchFamily="34" charset="0"/>
              </a:rPr>
              <a:t>Familia feliz</a:t>
            </a:r>
          </a:p>
          <a:p>
            <a:r>
              <a:rPr lang="en-US" sz="6000" b="1">
                <a:solidFill>
                  <a:schemeClr val="bg1"/>
                </a:solidFill>
                <a:latin typeface="Eras Demi ITC" pitchFamily="34" charset="0"/>
              </a:rPr>
              <a:t>Por siempre!</a:t>
            </a:r>
          </a:p>
        </p:txBody>
      </p:sp>
      <p:sp>
        <p:nvSpPr>
          <p:cNvPr id="458761" name="Text Box 9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5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5" grpId="0" autoUpdateAnimBg="0"/>
      <p:bldP spid="45875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22" name="Picture 1026" descr="personas_278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22238"/>
            <a:ext cx="8853488" cy="6578600"/>
          </a:xfrm>
          <a:prstGeom prst="rect">
            <a:avLst/>
          </a:prstGeom>
          <a:noFill/>
        </p:spPr>
      </p:pic>
      <p:sp>
        <p:nvSpPr>
          <p:cNvPr id="4915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95300" y="4787900"/>
            <a:ext cx="8139113" cy="1731963"/>
          </a:xfrm>
          <a:noFill/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Como dirigente,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como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predicador,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una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de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mis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tareas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es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salvar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las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familias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y mi familia 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–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que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cuidan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n-US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sus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r>
              <a:rPr lang="es-MX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viñas.</a:t>
            </a:r>
            <a:r>
              <a:rPr lang="es-MX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text Rg BT" pitchFamily="34" charset="0"/>
              </a:rPr>
              <a:t>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text Rg BT" pitchFamily="34" charset="0"/>
            </a:endParaRPr>
          </a:p>
        </p:txBody>
      </p:sp>
      <p:sp>
        <p:nvSpPr>
          <p:cNvPr id="491526" name="Text Box 1030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436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88" y="884239"/>
            <a:ext cx="8869362" cy="5870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9438" name="Rectangle 14"/>
          <p:cNvSpPr>
            <a:spLocks noChangeArrowheads="1"/>
          </p:cNvSpPr>
          <p:nvPr/>
        </p:nvSpPr>
        <p:spPr bwMode="auto">
          <a:xfrm>
            <a:off x="114300" y="114300"/>
            <a:ext cx="8877300" cy="1219200"/>
          </a:xfrm>
          <a:prstGeom prst="rect">
            <a:avLst/>
          </a:prstGeom>
          <a:solidFill>
            <a:srgbClr val="333300"/>
          </a:solidFill>
          <a:ln w="12700">
            <a:solidFill>
              <a:srgbClr val="00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59427" name="Text Box 3"/>
          <p:cNvSpPr txBox="1">
            <a:spLocks noChangeArrowheads="1"/>
          </p:cNvSpPr>
          <p:nvPr/>
        </p:nvSpPr>
        <p:spPr bwMode="auto">
          <a:xfrm>
            <a:off x="136525" y="111125"/>
            <a:ext cx="8848725" cy="1250950"/>
          </a:xfrm>
          <a:prstGeom prst="rect">
            <a:avLst/>
          </a:prstGeom>
          <a:solidFill>
            <a:srgbClr val="3333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s-MX" sz="3800" dirty="0">
                <a:solidFill>
                  <a:schemeClr val="accent2"/>
                </a:solidFill>
                <a:latin typeface="Newtext Rg BT" pitchFamily="34" charset="0"/>
              </a:rPr>
              <a:t>¿Pero, que de mi familia?</a:t>
            </a:r>
          </a:p>
          <a:p>
            <a:pPr algn="ctr"/>
            <a:r>
              <a:rPr lang="es-MX" sz="3800" dirty="0">
                <a:solidFill>
                  <a:schemeClr val="accent2"/>
                </a:solidFill>
                <a:latin typeface="Newtext Rg BT" pitchFamily="34" charset="0"/>
              </a:rPr>
              <a:t>¿Estoy cuidando de mi propia v</a:t>
            </a:r>
            <a:r>
              <a:rPr lang="en-US" sz="3800" dirty="0">
                <a:solidFill>
                  <a:schemeClr val="accent2"/>
                </a:solidFill>
                <a:latin typeface="Newtext Rg BT" pitchFamily="34" charset="0"/>
              </a:rPr>
              <a:t>i</a:t>
            </a:r>
            <a:r>
              <a:rPr lang="es-MX" sz="3800" dirty="0">
                <a:solidFill>
                  <a:schemeClr val="accent2"/>
                </a:solidFill>
                <a:latin typeface="Newtext Rg BT" pitchFamily="34" charset="0"/>
              </a:rPr>
              <a:t>ñ</a:t>
            </a:r>
            <a:r>
              <a:rPr lang="en-US" sz="3800" dirty="0">
                <a:solidFill>
                  <a:schemeClr val="accent2"/>
                </a:solidFill>
                <a:latin typeface="Newtext Rg BT" pitchFamily="34" charset="0"/>
              </a:rPr>
              <a:t>a?</a:t>
            </a:r>
          </a:p>
        </p:txBody>
      </p:sp>
      <p:sp>
        <p:nvSpPr>
          <p:cNvPr id="359430" name="Text Box 6"/>
          <p:cNvSpPr txBox="1">
            <a:spLocks noChangeArrowheads="1"/>
          </p:cNvSpPr>
          <p:nvPr/>
        </p:nvSpPr>
        <p:spPr bwMode="auto">
          <a:xfrm>
            <a:off x="98425" y="55563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501" name="Picture 5" descr="boton gr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63875" y="5394325"/>
            <a:ext cx="1074737" cy="1074738"/>
          </a:xfrm>
          <a:prstGeom prst="rect">
            <a:avLst/>
          </a:prstGeom>
          <a:noFill/>
        </p:spPr>
      </p:pic>
      <p:sp>
        <p:nvSpPr>
          <p:cNvPr id="362502" name="Text Box 6"/>
          <p:cNvSpPr txBox="1">
            <a:spLocks noChangeArrowheads="1"/>
          </p:cNvSpPr>
          <p:nvPr/>
        </p:nvSpPr>
        <p:spPr bwMode="auto">
          <a:xfrm>
            <a:off x="488950" y="719138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362507" name="Text Box 11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2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txBody>
          <a:bodyPr>
            <a:normAutofit/>
          </a:bodyPr>
          <a:lstStyle/>
          <a:p>
            <a:r>
              <a:rPr lang="es-ES_tradnl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“Las tentaciones especiales de Satanás se dirigen contra el Ministro. El sabe que los predicadores no son sino humanos, que no poseen gracia o santidad propias; que los tesoros del evangelio han sido puestos en vasos de honor… Por lo tanto trata con toda sagacidad de inducirlos a pecar, sabiendo que su cargo hace su pecado tanto mas pecaminoso; porque al cometer el pecado se hacen Ministros del mal”. </a:t>
            </a:r>
            <a:r>
              <a:rPr lang="es-ES_tradnl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Evang</a:t>
            </a:r>
            <a:r>
              <a:rPr lang="es-ES_tradnl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492.</a:t>
            </a:r>
            <a:endParaRPr lang="es-ES_tradnl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2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2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7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57800" y="1339850"/>
            <a:ext cx="6264275" cy="5329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Blip>
                <a:blip r:embed="rId3"/>
              </a:buBlip>
              <a:defRPr sz="3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itchFamily="2" charset="2"/>
              <a:buChar char="l"/>
              <a:defRPr sz="2400">
                <a:solidFill>
                  <a:schemeClr val="bg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es-E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que enseña la Palabra debe vivir en concienzuda y frecuente  comunión con Dios por la oración y el estudio de su Palabra; porque ésta es la fuente de la fortaleza.  La comunión con Dios impartirá a los esfuerzos del ministro un poder mayor que la influencia de su predicación.  No debe privarse de ese poder”. </a:t>
            </a:r>
            <a:endParaRPr lang="pt-B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buFontTx/>
              <a:buNone/>
            </a:pPr>
            <a:r>
              <a:rPr lang="es-ES_tradn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Hechos de los Apóstoles, 292</a:t>
            </a:r>
            <a:endParaRPr lang="es-ES_tradnl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594" name="Picture 2" descr="BibleBackground for tex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22238"/>
            <a:ext cx="8855075" cy="6583362"/>
          </a:xfrm>
          <a:prstGeom prst="rect">
            <a:avLst/>
          </a:prstGeom>
          <a:noFill/>
        </p:spPr>
      </p:pic>
      <p:sp>
        <p:nvSpPr>
          <p:cNvPr id="366599" name="Text Box 7"/>
          <p:cNvSpPr txBox="1">
            <a:spLocks noChangeArrowheads="1"/>
          </p:cNvSpPr>
          <p:nvPr/>
        </p:nvSpPr>
        <p:spPr bwMode="auto">
          <a:xfrm>
            <a:off x="98425" y="71438"/>
            <a:ext cx="3079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17961" dir="81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C0C0"/>
                </a:solidFill>
                <a:latin typeface="Eras Demi ITC" pitchFamily="34" charset="0"/>
              </a:rPr>
              <a:t>Mi Viña: La Familia Del Predicador </a:t>
            </a:r>
          </a:p>
        </p:txBody>
      </p:sp>
      <p:pic>
        <p:nvPicPr>
          <p:cNvPr id="6" name="Picture 2" descr="familia-pastor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 familia del predicador">
  <a:themeElements>
    <a:clrScheme name="Formación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Formación">
      <a:majorFont>
        <a:latin typeface="Newtext Rg BT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Formación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mación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ació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ación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mación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 familia del predicador</Template>
  <TotalTime>429</TotalTime>
  <Words>1500</Words>
  <Application>Microsoft Office PowerPoint</Application>
  <PresentationFormat>Presentación en pantalla (4:3)</PresentationFormat>
  <Paragraphs>175</Paragraphs>
  <Slides>48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48</vt:i4>
      </vt:variant>
    </vt:vector>
  </HeadingPairs>
  <TitlesOfParts>
    <vt:vector size="52" baseType="lpstr">
      <vt:lpstr>La familia del predicador</vt:lpstr>
      <vt:lpstr>Presentation</vt:lpstr>
      <vt:lpstr>Photo Editor Photo</vt:lpstr>
      <vt:lpstr>Drawing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Reserve     Tiempo para </vt:lpstr>
      <vt:lpstr>Presentación de PowerPoint</vt:lpstr>
      <vt:lpstr>Presentación de PowerPoint</vt:lpstr>
      <vt:lpstr>Poner las necesidades de su pareja antes que las suyas.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Cultive el amor expresando su amor por su pareja</vt:lpstr>
      <vt:lpstr>Presentación de PowerPoint</vt:lpstr>
      <vt:lpstr>Presentación de PowerPoint</vt:lpstr>
      <vt:lpstr>Presentación de PowerPoint</vt:lpstr>
      <vt:lpstr>Presentación de PowerPoint</vt:lpstr>
      <vt:lpstr>¡A las palabras de amor, también se necesita añadir acciones de amor:  un beso  una tarjeta  un regalo  una flor  No solamente en días especiales, sino en cualquier otro día del año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Mantenga una relación positiva  </vt:lpstr>
      <vt:lpstr>Presentación de PowerPoint</vt:lpstr>
      <vt:lpstr>Me Comunicaré sabiamente con mis hijos</vt:lpstr>
      <vt:lpstr>Presentación de PowerPoint</vt:lpstr>
      <vt:lpstr>Presentación de PowerPoint</vt:lpstr>
      <vt:lpstr>Amar incondicionalmente.</vt:lpstr>
      <vt:lpstr>Algunos padres dan amor condicional.</vt:lpstr>
      <vt:lpstr>El Amor Incondicional </vt:lpstr>
      <vt:lpstr>Presentación de PowerPoint</vt:lpstr>
      <vt:lpstr>       El Altar Familiar de Noé “Entonces salió Noé, y sus hijos, y su mujer, y las mujeres de sus hijos con él. “Y edificó Noé un altar a Jehová”    Génesis 8:18,20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Pr. Augusto Perez</dc:creator>
  <cp:lastModifiedBy>Owner</cp:lastModifiedBy>
  <cp:revision>30</cp:revision>
  <cp:lastPrinted>1601-01-01T00:00:00Z</cp:lastPrinted>
  <dcterms:created xsi:type="dcterms:W3CDTF">2010-10-09T01:52:38Z</dcterms:created>
  <dcterms:modified xsi:type="dcterms:W3CDTF">2011-10-15T00:26:01Z</dcterms:modified>
</cp:coreProperties>
</file>