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8"/>
  </p:notesMasterIdLst>
  <p:sldIdLst>
    <p:sldId id="269" r:id="rId2"/>
    <p:sldId id="270" r:id="rId3"/>
    <p:sldId id="257" r:id="rId4"/>
    <p:sldId id="264" r:id="rId5"/>
    <p:sldId id="258" r:id="rId6"/>
    <p:sldId id="265" r:id="rId7"/>
    <p:sldId id="271" r:id="rId8"/>
    <p:sldId id="266" r:id="rId9"/>
    <p:sldId id="259" r:id="rId10"/>
    <p:sldId id="260" r:id="rId11"/>
    <p:sldId id="261" r:id="rId12"/>
    <p:sldId id="262" r:id="rId13"/>
    <p:sldId id="263" r:id="rId14"/>
    <p:sldId id="267" r:id="rId15"/>
    <p:sldId id="268" r:id="rId16"/>
    <p:sldId id="25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69" autoAdjust="0"/>
  </p:normalViewPr>
  <p:slideViewPr>
    <p:cSldViewPr>
      <p:cViewPr varScale="1">
        <p:scale>
          <a:sx n="67" d="100"/>
          <a:sy n="67" d="100"/>
        </p:scale>
        <p:origin x="-5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53B65-B499-43ED-AD2F-B14A01654DE6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1B984-EF6A-4E00-A3B0-644C4E048E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1B984-EF6A-4E00-A3B0-644C4E048E0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B9F463D-5FC1-46B6-A1F7-C8DDCBCE988E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C24484F-1DD1-4170-BC38-6BF25E340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9F463D-5FC1-46B6-A1F7-C8DDCBCE988E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24484F-1DD1-4170-BC38-6BF25E340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9F463D-5FC1-46B6-A1F7-C8DDCBCE988E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24484F-1DD1-4170-BC38-6BF25E340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9F463D-5FC1-46B6-A1F7-C8DDCBCE988E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24484F-1DD1-4170-BC38-6BF25E340B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9F463D-5FC1-46B6-A1F7-C8DDCBCE988E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24484F-1DD1-4170-BC38-6BF25E340B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9F463D-5FC1-46B6-A1F7-C8DDCBCE988E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24484F-1DD1-4170-BC38-6BF25E340B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9F463D-5FC1-46B6-A1F7-C8DDCBCE988E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24484F-1DD1-4170-BC38-6BF25E340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9F463D-5FC1-46B6-A1F7-C8DDCBCE988E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24484F-1DD1-4170-BC38-6BF25E340B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9F463D-5FC1-46B6-A1F7-C8DDCBCE988E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24484F-1DD1-4170-BC38-6BF25E340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B9F463D-5FC1-46B6-A1F7-C8DDCBCE988E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24484F-1DD1-4170-BC38-6BF25E340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B9F463D-5FC1-46B6-A1F7-C8DDCBCE988E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C24484F-1DD1-4170-BC38-6BF25E340B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B9F463D-5FC1-46B6-A1F7-C8DDCBCE988E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C24484F-1DD1-4170-BC38-6BF25E340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533400"/>
            <a:ext cx="8382000" cy="2590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respuesta</a:t>
            </a:r>
            <a:r>
              <a:rPr lang="en-US" dirty="0" smtClean="0"/>
              <a:t> de </a:t>
            </a:r>
            <a:r>
              <a:rPr lang="en-US" dirty="0" err="1" smtClean="0"/>
              <a:t>Jacobo</a:t>
            </a:r>
            <a:r>
              <a:rPr lang="en-US" dirty="0" smtClean="0"/>
              <a:t> y Juan: -</a:t>
            </a:r>
            <a:r>
              <a:rPr lang="en-US" dirty="0" err="1" smtClean="0"/>
              <a:t>Sí</a:t>
            </a:r>
            <a:r>
              <a:rPr lang="en-US" dirty="0" smtClean="0"/>
              <a:t>, </a:t>
            </a:r>
            <a:r>
              <a:rPr lang="en-US" dirty="0" err="1" smtClean="0"/>
              <a:t>podemos</a:t>
            </a:r>
            <a:r>
              <a:rPr lang="en-US" dirty="0" smtClean="0"/>
              <a:t>- </a:t>
            </a:r>
            <a:r>
              <a:rPr lang="en-US" dirty="0" err="1" smtClean="0"/>
              <a:t>demostró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hasta</a:t>
            </a:r>
            <a:r>
              <a:rPr lang="en-US" dirty="0" smtClean="0"/>
              <a:t> </a:t>
            </a:r>
            <a:r>
              <a:rPr lang="en-US" dirty="0" err="1" smtClean="0"/>
              <a:t>ese</a:t>
            </a:r>
            <a:r>
              <a:rPr lang="en-US" dirty="0" smtClean="0"/>
              <a:t> </a:t>
            </a:r>
            <a:r>
              <a:rPr lang="en-US" dirty="0" err="1" smtClean="0"/>
              <a:t>momento</a:t>
            </a:r>
            <a:r>
              <a:rPr lang="en-US" dirty="0" smtClean="0"/>
              <a:t> no </a:t>
            </a:r>
            <a:r>
              <a:rPr lang="en-US" dirty="0" err="1" smtClean="0"/>
              <a:t>habían</a:t>
            </a:r>
            <a:r>
              <a:rPr lang="en-US" dirty="0" smtClean="0"/>
              <a:t> </a:t>
            </a:r>
            <a:r>
              <a:rPr lang="en-US" dirty="0" err="1" smtClean="0"/>
              <a:t>comprendido</a:t>
            </a:r>
            <a:r>
              <a:rPr lang="en-US" dirty="0" smtClean="0"/>
              <a:t> </a:t>
            </a:r>
            <a:r>
              <a:rPr lang="en-US" dirty="0" err="1" smtClean="0"/>
              <a:t>claramente</a:t>
            </a:r>
            <a:r>
              <a:rPr lang="en-US" dirty="0" smtClean="0"/>
              <a:t> el </a:t>
            </a:r>
            <a:r>
              <a:rPr lang="en-US" dirty="0" err="1" smtClean="0"/>
              <a:t>ministerio</a:t>
            </a:r>
            <a:r>
              <a:rPr lang="en-US" dirty="0" smtClean="0"/>
              <a:t> de </a:t>
            </a:r>
            <a:r>
              <a:rPr lang="en-US" dirty="0" err="1" smtClean="0"/>
              <a:t>Jesús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el </a:t>
            </a:r>
            <a:r>
              <a:rPr lang="en-US" dirty="0" err="1" smtClean="0"/>
              <a:t>Mesías</a:t>
            </a:r>
            <a:r>
              <a:rPr lang="en-US" dirty="0" smtClean="0"/>
              <a:t>, “</a:t>
            </a:r>
            <a:r>
              <a:rPr lang="en-US" dirty="0" err="1" smtClean="0"/>
              <a:t>siervo</a:t>
            </a:r>
            <a:r>
              <a:rPr lang="en-US" dirty="0" smtClean="0"/>
              <a:t> </a:t>
            </a:r>
            <a:r>
              <a:rPr lang="en-US" dirty="0" err="1" smtClean="0"/>
              <a:t>sufriente</a:t>
            </a:r>
            <a:r>
              <a:rPr lang="en-US" dirty="0" smtClean="0"/>
              <a:t>” </a:t>
            </a:r>
            <a:r>
              <a:rPr lang="en-US" dirty="0" err="1" smtClean="0"/>
              <a:t>según</a:t>
            </a:r>
            <a:r>
              <a:rPr lang="en-US" dirty="0" smtClean="0"/>
              <a:t> </a:t>
            </a:r>
            <a:r>
              <a:rPr lang="en-US" dirty="0" err="1" smtClean="0"/>
              <a:t>Isaías</a:t>
            </a:r>
            <a:r>
              <a:rPr lang="en-US" dirty="0" smtClean="0"/>
              <a:t> 53.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beberán</a:t>
            </a:r>
            <a:r>
              <a:rPr lang="en-US" dirty="0" smtClean="0"/>
              <a:t> de la </a:t>
            </a:r>
            <a:r>
              <a:rPr lang="en-US" dirty="0" err="1" smtClean="0"/>
              <a:t>copa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bebo</a:t>
            </a:r>
            <a:r>
              <a:rPr lang="en-US" dirty="0" smtClean="0"/>
              <a:t>, y </a:t>
            </a:r>
            <a:r>
              <a:rPr lang="en-US" dirty="0" err="1" smtClean="0"/>
              <a:t>pasarán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prueba</a:t>
            </a:r>
            <a:r>
              <a:rPr lang="en-US" dirty="0" smtClean="0"/>
              <a:t> del </a:t>
            </a:r>
            <a:r>
              <a:rPr lang="en-US" dirty="0" err="1" smtClean="0"/>
              <a:t>bautismo</a:t>
            </a:r>
            <a:r>
              <a:rPr lang="en-US" dirty="0" smtClean="0"/>
              <a:t>, </a:t>
            </a:r>
            <a:r>
              <a:rPr lang="en-US" dirty="0" err="1" smtClean="0"/>
              <a:t>pero</a:t>
            </a:r>
            <a:r>
              <a:rPr lang="en-US" dirty="0" smtClean="0"/>
              <a:t> el </a:t>
            </a:r>
            <a:r>
              <a:rPr lang="en-US" dirty="0" err="1" smtClean="0"/>
              <a:t>sentarse</a:t>
            </a:r>
            <a:r>
              <a:rPr lang="en-US" dirty="0" smtClean="0"/>
              <a:t> a mi </a:t>
            </a:r>
            <a:r>
              <a:rPr lang="en-US" dirty="0" err="1" smtClean="0"/>
              <a:t>derecha</a:t>
            </a:r>
            <a:r>
              <a:rPr lang="en-US" dirty="0" smtClean="0"/>
              <a:t> o a mi </a:t>
            </a:r>
            <a:r>
              <a:rPr lang="en-US" dirty="0" err="1" smtClean="0"/>
              <a:t>izquierda</a:t>
            </a:r>
            <a:r>
              <a:rPr lang="en-US" dirty="0" smtClean="0"/>
              <a:t> no me </a:t>
            </a:r>
            <a:r>
              <a:rPr lang="en-US" dirty="0" err="1" smtClean="0"/>
              <a:t>corresponde</a:t>
            </a:r>
            <a:r>
              <a:rPr lang="en-US" dirty="0" smtClean="0"/>
              <a:t> a mi </a:t>
            </a:r>
            <a:r>
              <a:rPr lang="en-US" dirty="0" err="1" smtClean="0"/>
              <a:t>decidirlo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990600"/>
            <a:ext cx="8153400" cy="2057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Jesus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enfatiza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esta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forma el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hecho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el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poder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del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liderazgo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como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el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suyo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trascendental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, se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da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respuesta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a un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llamado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de Dios. </a:t>
            </a:r>
          </a:p>
          <a:p>
            <a:pPr>
              <a:buNone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Y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por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ser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espiritual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, se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basa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en la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decisión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del Padre;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es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decir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responde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a la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elección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divina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914400"/>
            <a:ext cx="8229600" cy="2286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n-US" sz="32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reacción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de los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otros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diez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demuestra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ellos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también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estaban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influenciados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por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el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modelo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su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cultura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tenían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misma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ambición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poder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None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3200" dirty="0" smtClean="0">
                <a:latin typeface="Arial" pitchFamily="34" charset="0"/>
                <a:cs typeface="Arial" pitchFamily="34" charset="0"/>
              </a:rPr>
              <a:t>Su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reacción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demuestra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debilidad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del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concepto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secular de “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poder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para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dirigir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o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mandar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762000"/>
            <a:ext cx="8382000" cy="3581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637"/>
            <a:ext cx="8229600" cy="4068763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Ken Blanchard y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Phill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Hodges,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dicen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los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individuos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cuyo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corazón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está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motivado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egoísmo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perciben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mundo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con la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actitud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–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doy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poquito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tomo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montón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sitúan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conveniencias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seguridad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posición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y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gratificación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encima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los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pueden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resultar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afectados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pensamientos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y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acciones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dirty="0" err="1" smtClean="0">
                <a:latin typeface="Arial" pitchFamily="34" charset="0"/>
                <a:cs typeface="Arial" pitchFamily="34" charset="0"/>
              </a:rPr>
              <a:t>Jesús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“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entre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ustedes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no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será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así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971800"/>
            <a:ext cx="8153400" cy="2286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El mayor y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más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terrible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impedimento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ser un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líder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siervo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administrar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poder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espiritual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corazón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motivado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egoísmo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Ser un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líder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siervo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involucra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un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cambio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interior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una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nueva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cosmovisión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centra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en el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amor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requiere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compromiso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cambio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hacia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estilo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semejante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al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Jesús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3183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Eugenen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B.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Habecker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dice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que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Una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simple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reflección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acerca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la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vida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y el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ministerio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Cristo en la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tierra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sugiere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Él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no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sólo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tuvo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poder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sino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lo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ejerció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adecuadamente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y con los fines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adecuados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Su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vida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ejemplo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positivo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cómo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poder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puede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usarse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Si el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líder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quiere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emplear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poder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vengarse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quienes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comportan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forma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hipócrita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y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malvada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deben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hacerse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pregunta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¿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Qué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habría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hecho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Jesús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?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4525963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algn="just"/>
            <a:r>
              <a:rPr lang="en-US" sz="2800" dirty="0" smtClean="0">
                <a:latin typeface="Arial" pitchFamily="34" charset="0"/>
                <a:cs typeface="Arial" pitchFamily="34" charset="0"/>
              </a:rPr>
              <a:t>Los hombres y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mujeres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quienes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el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Señor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llama a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ocupar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cargos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importantes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su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obra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han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 ser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humildes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y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depender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completamente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Él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 No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deben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tratar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tener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toda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autoridad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porque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Dios no los ha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llamado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dominar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sino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hacer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planes en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cooperación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con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sus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compañeros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 labor.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Todo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obrero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tiene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considerarse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sujeto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 los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requerimientos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instrucciones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 Dios.</a:t>
            </a:r>
          </a:p>
          <a:p>
            <a:pPr algn="just"/>
            <a:r>
              <a:rPr lang="en-US" sz="28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Testimonios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para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Iglesia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T.9 p. 216)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18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382000" cy="33067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1. La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posible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aniquilaci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ó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n total del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planeta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como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resultado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 un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accidente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nuclear o de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una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guerra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2. La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amenaza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una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plaga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mundial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o de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una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catástrofe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ecológica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Una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intensa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crisis de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liderazgo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nuestras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organizaciones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instituciones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991600" cy="2590800"/>
          </a:xfrm>
        </p:spPr>
        <p:txBody>
          <a:bodyPr>
            <a:normAutofit/>
          </a:bodyPr>
          <a:lstStyle/>
          <a:p>
            <a:r>
              <a:rPr lang="en-US" sz="4000" i="1" dirty="0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En la </a:t>
            </a:r>
            <a:r>
              <a:rPr lang="en-US" sz="4000" i="1" dirty="0" err="1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actualidad</a:t>
            </a:r>
            <a:r>
              <a:rPr lang="en-US" sz="4000" i="1" dirty="0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 </a:t>
            </a:r>
            <a:r>
              <a:rPr lang="en-US" sz="4000" i="1" dirty="0" err="1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nuestro</a:t>
            </a:r>
            <a:r>
              <a:rPr lang="en-US" sz="4000" i="1" dirty="0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 </a:t>
            </a:r>
            <a:r>
              <a:rPr lang="en-US" sz="4000" i="1" dirty="0" err="1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mundo</a:t>
            </a:r>
            <a:r>
              <a:rPr lang="en-US" sz="4000" i="1" dirty="0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 </a:t>
            </a:r>
            <a:r>
              <a:rPr lang="en-US" sz="4000" i="1" dirty="0" err="1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enfrenta</a:t>
            </a:r>
            <a:r>
              <a:rPr lang="en-US" sz="4000" i="1" dirty="0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 </a:t>
            </a:r>
            <a:r>
              <a:rPr lang="en-US" sz="4000" i="1" dirty="0" err="1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tres</a:t>
            </a:r>
            <a:r>
              <a:rPr lang="en-US" sz="4000" i="1" dirty="0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 </a:t>
            </a:r>
            <a:r>
              <a:rPr lang="en-US" sz="4000" i="1" dirty="0" err="1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grandes</a:t>
            </a:r>
            <a:r>
              <a:rPr lang="en-US" sz="4000" i="1" dirty="0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 </a:t>
            </a:r>
            <a:r>
              <a:rPr lang="en-US" sz="4000" i="1" dirty="0" err="1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amenazas</a:t>
            </a:r>
            <a:r>
              <a:rPr lang="en-US" sz="4000" i="1" dirty="0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, </a:t>
            </a:r>
            <a:r>
              <a:rPr lang="en-US" sz="4000" i="1" dirty="0" err="1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según</a:t>
            </a:r>
            <a:r>
              <a:rPr lang="en-US" sz="4000" i="1" dirty="0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 Warren </a:t>
            </a:r>
            <a:r>
              <a:rPr lang="en-US" sz="4000" i="1" dirty="0" err="1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Bennis</a:t>
            </a:r>
            <a:r>
              <a:rPr lang="en-US" sz="4000" i="1" dirty="0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.</a:t>
            </a:r>
            <a:endParaRPr lang="en-US" sz="4000" i="1" dirty="0">
              <a:latin typeface="Times New Roman" pitchFamily="18" charset="0"/>
              <a:ea typeface="Dotum" pitchFamily="34" charset="-127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391400" cy="327659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4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Dotum" pitchFamily="34" charset="-127"/>
                <a:cs typeface="Arial" pitchFamily="34" charset="0"/>
              </a:rPr>
              <a:t>Sobresalir</a:t>
            </a:r>
            <a:endParaRPr lang="en-US" sz="4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Dotum" pitchFamily="34" charset="-127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4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Dotum" pitchFamily="34" charset="-127"/>
                <a:cs typeface="Arial" pitchFamily="34" charset="0"/>
              </a:rPr>
              <a:t>Distinguirse</a:t>
            </a:r>
            <a:endParaRPr lang="en-US" sz="4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Dotum" pitchFamily="34" charset="-127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4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Dotum" pitchFamily="34" charset="-127"/>
                <a:cs typeface="Arial" pitchFamily="34" charset="0"/>
              </a:rPr>
              <a:t>Dominar</a:t>
            </a:r>
            <a:endParaRPr lang="en-US" sz="4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Dotum" pitchFamily="34" charset="-127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44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Dotum" pitchFamily="34" charset="-127"/>
                <a:cs typeface="Arial" pitchFamily="34" charset="0"/>
              </a:rPr>
              <a:t>Dirigir</a:t>
            </a:r>
            <a:endParaRPr lang="en-US" sz="4400" dirty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Dotum" pitchFamily="34" charset="-127"/>
              <a:cs typeface="Arial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57200"/>
            <a:ext cx="8305800" cy="121919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Generalmente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relacionamos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“</a:t>
            </a:r>
            <a:r>
              <a:rPr kumimoji="0" lang="en-US" sz="4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Liderazgo</a:t>
            </a:r>
            <a:r>
              <a:rPr kumimoji="0" lang="en-US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”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con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las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palabras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: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4648200" cy="495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Un</a:t>
            </a:r>
            <a:r>
              <a:rPr lang="en-US" sz="2800" dirty="0" smtClean="0"/>
              <a:t> </a:t>
            </a:r>
            <a:r>
              <a:rPr lang="en-US" sz="3200" b="1" dirty="0" err="1" smtClean="0">
                <a:solidFill>
                  <a:schemeClr val="accent3">
                    <a:lumMod val="75000"/>
                  </a:schemeClr>
                </a:solidFill>
              </a:rPr>
              <a:t>Administrador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se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ocupa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 la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toma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decisiones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la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conducción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las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actividades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las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asignaciones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opera con el capital, con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las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habilidades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humanas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con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las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materias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primas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con la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tecnología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0" dirty="0" err="1" smtClean="0">
                <a:effectLst/>
                <a:latin typeface="Arial" pitchFamily="34" charset="0"/>
                <a:cs typeface="Arial" pitchFamily="34" charset="0"/>
              </a:rPr>
              <a:t>Diferencia</a:t>
            </a:r>
            <a:r>
              <a:rPr lang="en-US" b="0" dirty="0" smtClean="0">
                <a:effectLst/>
                <a:latin typeface="Arial" pitchFamily="34" charset="0"/>
                <a:cs typeface="Arial" pitchFamily="34" charset="0"/>
              </a:rPr>
              <a:t> entre </a:t>
            </a:r>
            <a:r>
              <a:rPr lang="en-US" sz="4400" i="1" dirty="0" err="1" smtClean="0">
                <a:effectLst/>
                <a:latin typeface="Times New Roman" pitchFamily="18" charset="0"/>
                <a:cs typeface="Times New Roman" pitchFamily="18" charset="0"/>
              </a:rPr>
              <a:t>Administrador</a:t>
            </a:r>
            <a:r>
              <a:rPr lang="en-US" b="0" i="1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US" sz="44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4400" i="1" dirty="0" err="1" smtClean="0">
                <a:effectLst/>
                <a:latin typeface="Times New Roman" pitchFamily="18" charset="0"/>
                <a:cs typeface="Times New Roman" pitchFamily="18" charset="0"/>
              </a:rPr>
              <a:t>Líder</a:t>
            </a:r>
            <a:endParaRPr lang="en-US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24400" y="2484437"/>
            <a:ext cx="4343400" cy="41449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>
            <a:normAutofit lnSpcReduction="10000"/>
          </a:bodyPr>
          <a:lstStyle/>
          <a:p>
            <a:pPr marL="365760" marR="0" lvl="0" indent="-256032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Un </a:t>
            </a:r>
            <a:r>
              <a:rPr kumimoji="0" lang="en-US" sz="3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Líder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influye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en 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otros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y los 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apoya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para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que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trabajen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con 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entusiasmo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en el 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logro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de 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objetivos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. El 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Líder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se 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preocupa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de 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proporcionar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valor, de ser 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útil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de ser parte de un 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grupo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exitoso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acepta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riesgos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innova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1600200"/>
            <a:ext cx="8458200" cy="2438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74837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n-US" sz="30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3000" b="1" i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Autocrático</a:t>
            </a:r>
            <a:r>
              <a:rPr lang="en-US" sz="30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líder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retiene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la mayor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cantidad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poder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y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autoridad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toma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decisiones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como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sea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posible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No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consulta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permite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opiniones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30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3000" b="1" i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Democrático</a:t>
            </a:r>
            <a:r>
              <a:rPr lang="en-US" sz="30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conocido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también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como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liderazgo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participativo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Anima a los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empleados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 ser parte del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proceso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toma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decisiones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i="1" dirty="0" err="1" smtClean="0">
                <a:effectLst/>
                <a:latin typeface="Times New Roman" pitchFamily="18" charset="0"/>
                <a:cs typeface="Times New Roman" pitchFamily="18" charset="0"/>
              </a:rPr>
              <a:t>Según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 Daniel E. </a:t>
            </a:r>
            <a:r>
              <a:rPr lang="en-US" i="1" dirty="0" err="1" smtClean="0">
                <a:effectLst/>
                <a:latin typeface="Times New Roman" pitchFamily="18" charset="0"/>
                <a:cs typeface="Times New Roman" pitchFamily="18" charset="0"/>
              </a:rPr>
              <a:t>Fider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effectLst/>
                <a:latin typeface="Times New Roman" pitchFamily="18" charset="0"/>
                <a:cs typeface="Times New Roman" pitchFamily="18" charset="0"/>
              </a:rPr>
              <a:t>existen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effectLst/>
                <a:latin typeface="Times New Roman" pitchFamily="18" charset="0"/>
                <a:cs typeface="Times New Roman" pitchFamily="18" charset="0"/>
              </a:rPr>
              <a:t>seis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effectLst/>
                <a:latin typeface="Times New Roman" pitchFamily="18" charset="0"/>
                <a:cs typeface="Times New Roman" pitchFamily="18" charset="0"/>
              </a:rPr>
              <a:t>diferentes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effectLst/>
                <a:latin typeface="Times New Roman" pitchFamily="18" charset="0"/>
                <a:cs typeface="Times New Roman" pitchFamily="18" charset="0"/>
              </a:rPr>
              <a:t>estilos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i="1" dirty="0" err="1" smtClean="0">
                <a:effectLst/>
                <a:latin typeface="Times New Roman" pitchFamily="18" charset="0"/>
                <a:cs typeface="Times New Roman" pitchFamily="18" charset="0"/>
              </a:rPr>
              <a:t>liderazgo</a:t>
            </a:r>
            <a:endParaRPr lang="en-US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990600"/>
            <a:ext cx="8458200" cy="2438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30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3000" b="1" i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Liderazgo</a:t>
            </a:r>
            <a:r>
              <a:rPr lang="en-US" sz="30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b="1" i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Servidor</a:t>
            </a:r>
            <a:r>
              <a:rPr lang="en-US" sz="30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inicia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con el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sentimiento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natural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la persona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primero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quiere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servir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Esta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decisión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conciencia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influye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en la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aspiración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liderar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El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líder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servidor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asegura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necesidades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prioritarias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más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altas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otras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personas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estén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satisfechas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4. Laissez-Faire: </a:t>
            </a:r>
            <a:r>
              <a:rPr lang="en-US" dirty="0" err="1" smtClean="0">
                <a:latin typeface="Arial" pitchFamily="34" charset="0"/>
                <a:ea typeface="Dotum" pitchFamily="34" charset="-127"/>
                <a:cs typeface="Arial" pitchFamily="34" charset="0"/>
              </a:rPr>
              <a:t>también</a:t>
            </a:r>
            <a:r>
              <a:rPr lang="en-US" dirty="0" smtClean="0">
                <a:latin typeface="Arial" pitchFamily="34" charset="0"/>
                <a:ea typeface="Dotum" pitchFamily="34" charset="-127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Dotum" pitchFamily="34" charset="-127"/>
                <a:cs typeface="Arial" pitchFamily="34" charset="0"/>
              </a:rPr>
              <a:t>conocido</a:t>
            </a:r>
            <a:r>
              <a:rPr lang="en-US" dirty="0" smtClean="0">
                <a:latin typeface="Arial" pitchFamily="34" charset="0"/>
                <a:ea typeface="Dotum" pitchFamily="34" charset="-127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Dotum" pitchFamily="34" charset="-127"/>
                <a:cs typeface="Arial" pitchFamily="34" charset="0"/>
              </a:rPr>
              <a:t>como</a:t>
            </a:r>
            <a:r>
              <a:rPr lang="en-US" dirty="0" smtClean="0">
                <a:latin typeface="Arial" pitchFamily="34" charset="0"/>
                <a:ea typeface="Dotum" pitchFamily="34" charset="-127"/>
                <a:cs typeface="Arial" pitchFamily="34" charset="0"/>
              </a:rPr>
              <a:t> el </a:t>
            </a:r>
            <a:r>
              <a:rPr lang="en-US" dirty="0" err="1" smtClean="0">
                <a:latin typeface="Arial" pitchFamily="34" charset="0"/>
                <a:ea typeface="Dotum" pitchFamily="34" charset="-127"/>
                <a:cs typeface="Arial" pitchFamily="34" charset="0"/>
              </a:rPr>
              <a:t>estilo</a:t>
            </a:r>
            <a:r>
              <a:rPr lang="en-US" dirty="0" smtClean="0">
                <a:latin typeface="Arial" pitchFamily="34" charset="0"/>
                <a:ea typeface="Dotum" pitchFamily="34" charset="-127"/>
                <a:cs typeface="Arial" pitchFamily="34" charset="0"/>
              </a:rPr>
              <a:t> de “</a:t>
            </a:r>
            <a:r>
              <a:rPr lang="en-US" dirty="0" err="1" smtClean="0">
                <a:latin typeface="Arial" pitchFamily="34" charset="0"/>
                <a:ea typeface="Dotum" pitchFamily="34" charset="-127"/>
                <a:cs typeface="Arial" pitchFamily="34" charset="0"/>
              </a:rPr>
              <a:t>manos</a:t>
            </a:r>
            <a:r>
              <a:rPr lang="en-US" dirty="0" smtClean="0">
                <a:latin typeface="Arial" pitchFamily="34" charset="0"/>
                <a:ea typeface="Dotum" pitchFamily="34" charset="-127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Dotum" pitchFamily="34" charset="-127"/>
                <a:cs typeface="Arial" pitchFamily="34" charset="0"/>
              </a:rPr>
              <a:t>libres</a:t>
            </a:r>
            <a:r>
              <a:rPr lang="en-US" dirty="0" smtClean="0">
                <a:latin typeface="Arial" pitchFamily="34" charset="0"/>
                <a:ea typeface="Dotum" pitchFamily="34" charset="-127"/>
                <a:cs typeface="Arial" pitchFamily="34" charset="0"/>
              </a:rPr>
              <a:t>”. Se </a:t>
            </a:r>
            <a:r>
              <a:rPr lang="en-US" dirty="0" err="1" smtClean="0">
                <a:latin typeface="Arial" pitchFamily="34" charset="0"/>
                <a:ea typeface="Dotum" pitchFamily="34" charset="-127"/>
                <a:cs typeface="Arial" pitchFamily="34" charset="0"/>
              </a:rPr>
              <a:t>utiliza</a:t>
            </a:r>
            <a:r>
              <a:rPr lang="en-US" dirty="0" smtClean="0">
                <a:latin typeface="Arial" pitchFamily="34" charset="0"/>
                <a:ea typeface="Dotum" pitchFamily="34" charset="-127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Dotum" pitchFamily="34" charset="-127"/>
                <a:cs typeface="Arial" pitchFamily="34" charset="0"/>
              </a:rPr>
              <a:t>cuando</a:t>
            </a:r>
            <a:r>
              <a:rPr lang="en-US" dirty="0" smtClean="0">
                <a:latin typeface="Arial" pitchFamily="34" charset="0"/>
                <a:ea typeface="Dotum" pitchFamily="34" charset="-127"/>
                <a:cs typeface="Arial" pitchFamily="34" charset="0"/>
              </a:rPr>
              <a:t> el </a:t>
            </a:r>
            <a:r>
              <a:rPr lang="en-US" dirty="0" err="1" smtClean="0">
                <a:latin typeface="Arial" pitchFamily="34" charset="0"/>
                <a:ea typeface="Dotum" pitchFamily="34" charset="-127"/>
                <a:cs typeface="Arial" pitchFamily="34" charset="0"/>
              </a:rPr>
              <a:t>líder</a:t>
            </a:r>
            <a:r>
              <a:rPr lang="en-US" dirty="0" smtClean="0">
                <a:latin typeface="Arial" pitchFamily="34" charset="0"/>
                <a:ea typeface="Dotum" pitchFamily="34" charset="-127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Dotum" pitchFamily="34" charset="-127"/>
                <a:cs typeface="Arial" pitchFamily="34" charset="0"/>
              </a:rPr>
              <a:t>provee</a:t>
            </a:r>
            <a:r>
              <a:rPr lang="en-US" dirty="0" smtClean="0">
                <a:latin typeface="Arial" pitchFamily="34" charset="0"/>
                <a:ea typeface="Dotum" pitchFamily="34" charset="-127"/>
                <a:cs typeface="Arial" pitchFamily="34" charset="0"/>
              </a:rPr>
              <a:t> nada o </a:t>
            </a:r>
            <a:r>
              <a:rPr lang="en-US" dirty="0" err="1" smtClean="0">
                <a:latin typeface="Arial" pitchFamily="34" charset="0"/>
                <a:ea typeface="Dotum" pitchFamily="34" charset="-127"/>
                <a:cs typeface="Arial" pitchFamily="34" charset="0"/>
              </a:rPr>
              <a:t>poca</a:t>
            </a:r>
            <a:r>
              <a:rPr lang="en-US" dirty="0" smtClean="0">
                <a:latin typeface="Arial" pitchFamily="34" charset="0"/>
                <a:ea typeface="Dotum" pitchFamily="34" charset="-127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Dotum" pitchFamily="34" charset="-127"/>
                <a:cs typeface="Arial" pitchFamily="34" charset="0"/>
              </a:rPr>
              <a:t>dirección</a:t>
            </a:r>
            <a:r>
              <a:rPr lang="en-US" dirty="0" smtClean="0">
                <a:latin typeface="Arial" pitchFamily="34" charset="0"/>
                <a:ea typeface="Dotum" pitchFamily="34" charset="-127"/>
                <a:cs typeface="Arial" pitchFamily="34" charset="0"/>
              </a:rPr>
              <a:t> y le </a:t>
            </a:r>
            <a:r>
              <a:rPr lang="en-US" dirty="0" err="1" smtClean="0">
                <a:latin typeface="Arial" pitchFamily="34" charset="0"/>
                <a:ea typeface="Dotum" pitchFamily="34" charset="-127"/>
                <a:cs typeface="Arial" pitchFamily="34" charset="0"/>
              </a:rPr>
              <a:t>da</a:t>
            </a:r>
            <a:r>
              <a:rPr lang="en-US" dirty="0" smtClean="0">
                <a:latin typeface="Arial" pitchFamily="34" charset="0"/>
                <a:ea typeface="Dotum" pitchFamily="34" charset="-127"/>
                <a:cs typeface="Arial" pitchFamily="34" charset="0"/>
              </a:rPr>
              <a:t> a los </a:t>
            </a:r>
            <a:r>
              <a:rPr lang="en-US" dirty="0" err="1" smtClean="0">
                <a:latin typeface="Arial" pitchFamily="34" charset="0"/>
                <a:ea typeface="Dotum" pitchFamily="34" charset="-127"/>
                <a:cs typeface="Arial" pitchFamily="34" charset="0"/>
              </a:rPr>
              <a:t>empleados</a:t>
            </a:r>
            <a:r>
              <a:rPr lang="en-US" dirty="0" smtClean="0">
                <a:latin typeface="Arial" pitchFamily="34" charset="0"/>
                <a:ea typeface="Dotum" pitchFamily="34" charset="-127"/>
                <a:cs typeface="Arial" pitchFamily="34" charset="0"/>
              </a:rPr>
              <a:t> la mayor </a:t>
            </a:r>
            <a:r>
              <a:rPr lang="en-US" dirty="0" err="1" smtClean="0">
                <a:latin typeface="Arial" pitchFamily="34" charset="0"/>
                <a:ea typeface="Dotum" pitchFamily="34" charset="-127"/>
                <a:cs typeface="Arial" pitchFamily="34" charset="0"/>
              </a:rPr>
              <a:t>libertad</a:t>
            </a:r>
            <a:r>
              <a:rPr lang="en-US" dirty="0" smtClean="0">
                <a:latin typeface="Arial" pitchFamily="34" charset="0"/>
                <a:ea typeface="Dotum" pitchFamily="34" charset="-127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Dotum" pitchFamily="34" charset="-127"/>
                <a:cs typeface="Arial" pitchFamily="34" charset="0"/>
              </a:rPr>
              <a:t>posible</a:t>
            </a:r>
            <a:r>
              <a:rPr lang="en-US" dirty="0" smtClean="0">
                <a:latin typeface="Arial" pitchFamily="34" charset="0"/>
                <a:ea typeface="Dotum" pitchFamily="34" charset="-127"/>
                <a:cs typeface="Arial" pitchFamily="34" charset="0"/>
              </a:rPr>
              <a:t>.</a:t>
            </a:r>
          </a:p>
          <a:p>
            <a:pPr algn="just"/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5.Carismático: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según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Wright, el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carisma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un don de Dios.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Estos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líderes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ganan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influencia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sobre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personas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porque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con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dones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talentos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especiales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pueden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ayudar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personas 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aliviar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dolor.</a:t>
            </a:r>
          </a:p>
          <a:p>
            <a:pPr algn="just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sz="2800" b="1" i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Maquiavélico</a:t>
            </a: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aconsejaba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poder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ante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todo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gobernantes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tenían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poner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sobrevivencia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interés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propio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en primer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lugar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No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debía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confiar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otras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personas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comprometerse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con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ellos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2895600"/>
            <a:ext cx="8763000" cy="121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029200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>
                <a:latin typeface="Arial" pitchFamily="34" charset="0"/>
                <a:cs typeface="Arial" pitchFamily="34" charset="0"/>
              </a:rPr>
              <a:t>Marcos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nos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muestra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el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contraste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entre el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concepto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secular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tienen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los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discípulos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del “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poder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para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dirigir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administrar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), y el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concepto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espiritual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Jesús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acerca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del “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poder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para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servir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liderar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)”.</a:t>
            </a:r>
          </a:p>
          <a:p>
            <a:pPr algn="just"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Solicitaron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Jesús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posición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 honor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para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sí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mismos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Jacobo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y Juan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hablaron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acuerdo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al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modelo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conocían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externando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una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genuina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ambición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poder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El </a:t>
            </a:r>
            <a:r>
              <a:rPr lang="en-US" i="1" dirty="0" err="1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liderazgo</a:t>
            </a: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según</a:t>
            </a: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San Marcos 10:35-45</a:t>
            </a:r>
            <a:endParaRPr lang="en-US" i="1" dirty="0"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464</TotalTime>
  <Words>914</Words>
  <Application>Microsoft Office PowerPoint</Application>
  <PresentationFormat>On-screen Show (4:3)</PresentationFormat>
  <Paragraphs>54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Slide 1</vt:lpstr>
      <vt:lpstr>Slide 2</vt:lpstr>
      <vt:lpstr>En la actualidad nuestro mundo enfrenta tres grandes amenazas, según Warren Bennis.</vt:lpstr>
      <vt:lpstr>Slide 4</vt:lpstr>
      <vt:lpstr>Diferencia entre Administrador y Líder</vt:lpstr>
      <vt:lpstr>Según Daniel E. Fider existen seis diferentes estilos de liderazgo</vt:lpstr>
      <vt:lpstr>Slide 7</vt:lpstr>
      <vt:lpstr>Slide 8</vt:lpstr>
      <vt:lpstr> El liderazgo según San Marcos 10:35-45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Lider-Siervo</dc:title>
  <dc:creator>Leticia De Los Santos</dc:creator>
  <cp:lastModifiedBy>Leticia De Los Santos</cp:lastModifiedBy>
  <cp:revision>64</cp:revision>
  <dcterms:created xsi:type="dcterms:W3CDTF">2011-02-16T21:05:43Z</dcterms:created>
  <dcterms:modified xsi:type="dcterms:W3CDTF">2011-03-19T07:08:31Z</dcterms:modified>
</cp:coreProperties>
</file>